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29"/>
  </p:notesMasterIdLst>
  <p:sldIdLst>
    <p:sldId id="1025" r:id="rId3"/>
    <p:sldId id="1232" r:id="rId4"/>
    <p:sldId id="1226" r:id="rId5"/>
    <p:sldId id="928" r:id="rId6"/>
    <p:sldId id="1026" r:id="rId7"/>
    <p:sldId id="1030" r:id="rId8"/>
    <p:sldId id="284" r:id="rId9"/>
    <p:sldId id="1040" r:id="rId10"/>
    <p:sldId id="268" r:id="rId11"/>
    <p:sldId id="1235" r:id="rId12"/>
    <p:sldId id="1043" r:id="rId13"/>
    <p:sldId id="1045" r:id="rId14"/>
    <p:sldId id="1046" r:id="rId15"/>
    <p:sldId id="1047" r:id="rId16"/>
    <p:sldId id="1041" r:id="rId17"/>
    <p:sldId id="1228" r:id="rId18"/>
    <p:sldId id="287" r:id="rId19"/>
    <p:sldId id="288" r:id="rId20"/>
    <p:sldId id="1233" r:id="rId21"/>
    <p:sldId id="1231" r:id="rId22"/>
    <p:sldId id="1229" r:id="rId23"/>
    <p:sldId id="1230" r:id="rId24"/>
    <p:sldId id="1050" r:id="rId25"/>
    <p:sldId id="1234" r:id="rId26"/>
    <p:sldId id="294" r:id="rId27"/>
    <p:sldId id="103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94660"/>
  </p:normalViewPr>
  <p:slideViewPr>
    <p:cSldViewPr snapToGrid="0">
      <p:cViewPr varScale="1">
        <p:scale>
          <a:sx n="84" d="100"/>
          <a:sy n="84" d="100"/>
        </p:scale>
        <p:origin x="1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4DE04-E86A-4D4D-8F30-38F921AC96E0}" type="datetimeFigureOut">
              <a:rPr lang="en-CA" smtClean="0"/>
              <a:t>2020-02-04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2E7E4-A450-4479-BB0F-722ADD0E3FFF}" type="slidenum">
              <a:rPr lang="en-CA" smtClean="0"/>
              <a:t>‹#›</a:t>
            </a:fld>
            <a:endParaRPr lang="en-CA"/>
          </a:p>
        </p:txBody>
      </p:sp>
    </p:spTree>
    <p:extLst>
      <p:ext uri="{BB962C8B-B14F-4D97-AF65-F5344CB8AC3E}">
        <p14:creationId xmlns:p14="http://schemas.microsoft.com/office/powerpoint/2010/main" val="3000564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most data protection solutions, APIs were an afterthought built on a closed platform. We decided to take a different approach using a completely open platform. </a:t>
            </a:r>
            <a:endParaRPr lang="en-US" sz="1600" b="0" dirty="0">
              <a:effectLst/>
            </a:endParaRPr>
          </a:p>
          <a:p>
            <a:pPr rtl="0"/>
            <a:br>
              <a:rPr lang="en-US" sz="1600" b="0" dirty="0">
                <a:effectLst/>
              </a:rPr>
            </a:br>
            <a:r>
              <a:rPr lang="en-US" sz="1200" b="0" i="0" u="none" strike="noStrike" kern="1200" dirty="0">
                <a:solidFill>
                  <a:schemeClr val="tx1"/>
                </a:solidFill>
                <a:effectLst/>
                <a:latin typeface="+mn-lt"/>
                <a:ea typeface="+mn-ea"/>
                <a:cs typeface="+mn-cs"/>
              </a:rPr>
              <a:t>Like any modern technology, we built our API first and then designed our UI around the API. That means every click or action in the interface uses our REST APIs. In fact, we are the only data protection company that consumes 100% of its own APIs. This allows both Rubrik and your developers to integrate and build whatever you want, without limitations.</a:t>
            </a:r>
            <a:endParaRPr lang="en-US" sz="1600" b="0" dirty="0">
              <a:effectLst/>
            </a:endParaRPr>
          </a:p>
          <a:p>
            <a:pPr rtl="0"/>
            <a:br>
              <a:rPr lang="en-US" sz="1600" b="0" dirty="0">
                <a:effectLst/>
              </a:rPr>
            </a:br>
            <a:r>
              <a:rPr lang="en-US" sz="1200" b="0" i="0" u="none" strike="noStrike" kern="1200" dirty="0">
                <a:solidFill>
                  <a:schemeClr val="tx1"/>
                </a:solidFill>
                <a:effectLst/>
                <a:latin typeface="+mn-lt"/>
                <a:ea typeface="+mn-ea"/>
                <a:cs typeface="+mn-cs"/>
              </a:rPr>
              <a:t>On top of that, we want to make it as easy as possible for you to get started and build yourself – even if you have zero REST API knowledge.  We provide several resources, such as detailed and interactive documentation, sample code snippets, example use cases, and even a playground, so you can interface with the REST API without knowing any code. All of these resources are readily available online.</a:t>
            </a:r>
            <a:endParaRPr lang="en-US" sz="1600" b="0" dirty="0">
              <a:effectLst/>
            </a:endParaRPr>
          </a:p>
          <a:p>
            <a:pPr rtl="0"/>
            <a:br>
              <a:rPr lang="en-US" sz="1600" b="0" dirty="0">
                <a:effectLst/>
              </a:rPr>
            </a:br>
            <a:r>
              <a:rPr lang="en-US" sz="1200" b="0" i="0" u="none" strike="noStrike" kern="1200" dirty="0">
                <a:solidFill>
                  <a:schemeClr val="tx1"/>
                </a:solidFill>
                <a:effectLst/>
                <a:latin typeface="+mn-lt"/>
                <a:ea typeface="+mn-ea"/>
                <a:cs typeface="+mn-cs"/>
              </a:rPr>
              <a:t>We also offer multiple integration points, so you can start using our APIs out of the box. We have a dedicated a team of </a:t>
            </a:r>
            <a:r>
              <a:rPr lang="en-US" sz="1200" b="0" i="0" u="none" strike="noStrike" kern="1200" dirty="0" err="1">
                <a:solidFill>
                  <a:schemeClr val="tx1"/>
                </a:solidFill>
                <a:effectLst/>
                <a:latin typeface="+mn-lt"/>
                <a:ea typeface="+mn-ea"/>
                <a:cs typeface="+mn-cs"/>
              </a:rPr>
              <a:t>devops</a:t>
            </a:r>
            <a:r>
              <a:rPr lang="en-US" sz="1200" b="0" i="0" u="none" strike="noStrike" kern="1200" dirty="0">
                <a:solidFill>
                  <a:schemeClr val="tx1"/>
                </a:solidFill>
                <a:effectLst/>
                <a:latin typeface="+mn-lt"/>
                <a:ea typeface="+mn-ea"/>
                <a:cs typeface="+mn-cs"/>
              </a:rPr>
              <a:t> experts who provide pre-built integrations with the most popular IT automation providers. And all our APIs are supported and tested by our core engineering team to ensure versioned, non-breaking APIs with every product release.</a:t>
            </a:r>
            <a:endParaRPr lang="en-US" sz="1600" b="0" dirty="0">
              <a:effectLst/>
            </a:endParaRPr>
          </a:p>
          <a:p>
            <a:endParaRPr lang="en-US" sz="1600" dirty="0">
              <a:latin typeface="Arial" panose="020B0604020202020204" pitchFamily="34" charset="0"/>
              <a:cs typeface="Myriad Apple Tex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24DC8D-BEC2-D34A-81E1-6AC3BD4AB1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670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9e0c5d50c_1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9e0c5d50c_1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3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9e0c5d50c_1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9e0c5d50c_1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86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Lex – Used to build conversational interfaces using voice or text – Utterances tied to Intents</a:t>
            </a:r>
          </a:p>
          <a:p>
            <a:endParaRPr lang="en-US" dirty="0"/>
          </a:p>
        </p:txBody>
      </p:sp>
      <p:sp>
        <p:nvSpPr>
          <p:cNvPr id="4" name="Slide Number Placeholder 3"/>
          <p:cNvSpPr>
            <a:spLocks noGrp="1"/>
          </p:cNvSpPr>
          <p:nvPr>
            <p:ph type="sldNum" sz="quarter" idx="5"/>
          </p:nvPr>
        </p:nvSpPr>
        <p:spPr/>
        <p:txBody>
          <a:bodyPr/>
          <a:lstStyle/>
          <a:p>
            <a:fld id="{0A714D72-3A10-3049-B36B-A24CBC009E8E}" type="slidenum">
              <a:rPr lang="en-US" smtClean="0"/>
              <a:t>17</a:t>
            </a:fld>
            <a:endParaRPr lang="en-US"/>
          </a:p>
        </p:txBody>
      </p:sp>
    </p:spTree>
    <p:extLst>
      <p:ext uri="{BB962C8B-B14F-4D97-AF65-F5344CB8AC3E}">
        <p14:creationId xmlns:p14="http://schemas.microsoft.com/office/powerpoint/2010/main" val="416476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14D72-3A10-3049-B36B-A24CBC009E8E}" type="slidenum">
              <a:rPr lang="en-US" smtClean="0"/>
              <a:t>18</a:t>
            </a:fld>
            <a:endParaRPr lang="en-US"/>
          </a:p>
        </p:txBody>
      </p:sp>
    </p:spTree>
    <p:extLst>
      <p:ext uri="{BB962C8B-B14F-4D97-AF65-F5344CB8AC3E}">
        <p14:creationId xmlns:p14="http://schemas.microsoft.com/office/powerpoint/2010/main" val="2623827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i="0">
                <a:solidFill>
                  <a:schemeClr val="bg1"/>
                </a:solidFill>
                <a:latin typeface="Gotham" charset="0"/>
                <a:ea typeface="Gotham" charset="0"/>
                <a:cs typeface="Gotham"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2"/>
                </a:solidFill>
                <a:latin typeface="Gotham Book" charset="0"/>
                <a:ea typeface="Gotham Book" charset="0"/>
                <a:cs typeface="Gotham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26065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Gotham Book" charset="0"/>
                <a:ea typeface="Gotham Book" charset="0"/>
                <a:cs typeface="Gotham Book"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71995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otham Book" charset="0"/>
                <a:ea typeface="Gotham Book" charset="0"/>
                <a:cs typeface="Gotham Book"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740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Gotham Book" charset="0"/>
                <a:ea typeface="Gotham Book" charset="0"/>
                <a:cs typeface="Gotham Book"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018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727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075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onclusion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b="1" i="0">
                <a:solidFill>
                  <a:schemeClr val="bg1"/>
                </a:solidFill>
                <a:latin typeface="Gotham" charset="0"/>
                <a:ea typeface="Gotham" charset="0"/>
                <a:cs typeface="Gotham" charset="0"/>
              </a:defRPr>
            </a:lvl1pPr>
          </a:lstStyle>
          <a:p>
            <a:r>
              <a:rPr lang="en-US" dirty="0"/>
              <a:t>     build</a:t>
            </a:r>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baseline="0">
                <a:solidFill>
                  <a:schemeClr val="bg1"/>
                </a:solidFill>
                <a:latin typeface="Gotham Book" charset="0"/>
                <a:ea typeface="Gotham Book" charset="0"/>
                <a:cs typeface="Gotham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Building the Future of Data Management</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42299" y="1589391"/>
            <a:ext cx="2340136" cy="2398244"/>
          </a:xfrm>
          <a:prstGeom prst="rect">
            <a:avLst/>
          </a:prstGeom>
        </p:spPr>
      </p:pic>
    </p:spTree>
    <p:extLst>
      <p:ext uri="{BB962C8B-B14F-4D97-AF65-F5344CB8AC3E}">
        <p14:creationId xmlns:p14="http://schemas.microsoft.com/office/powerpoint/2010/main" val="1217567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467">
                <a:latin typeface="Arial"/>
                <a:cs typeface="Arial"/>
              </a:defRPr>
            </a:lvl1pPr>
          </a:lstStyle>
          <a:p>
            <a:r>
              <a:rPr lang="en-US" dirty="0"/>
              <a:t>Click to edit Master title style</a:t>
            </a:r>
          </a:p>
        </p:txBody>
      </p:sp>
      <p:sp>
        <p:nvSpPr>
          <p:cNvPr id="7" name="Date Placeholder 3"/>
          <p:cNvSpPr>
            <a:spLocks noGrp="1"/>
          </p:cNvSpPr>
          <p:nvPr>
            <p:ph type="dt" sz="half" idx="10"/>
          </p:nvPr>
        </p:nvSpPr>
        <p:spPr>
          <a:xfrm>
            <a:off x="8263468" y="6326651"/>
            <a:ext cx="1557867" cy="365125"/>
          </a:xfrm>
          <a:prstGeom prst="rect">
            <a:avLst/>
          </a:prstGeom>
        </p:spPr>
        <p:txBody>
          <a:bodyPr/>
          <a:lstStyle>
            <a:lvl1pPr algn="ctr">
              <a:defRPr sz="1067">
                <a:solidFill>
                  <a:srgbClr val="B8B9BB"/>
                </a:solidFill>
                <a:latin typeface="Arial"/>
                <a:cs typeface="Arial"/>
              </a:defRPr>
            </a:lvl1pPr>
          </a:lstStyle>
          <a:p>
            <a:fld id="{5D7BA63F-3353-457C-9FFB-0436CE73DCD9}" type="datetime1">
              <a:rPr lang="en-US" smtClean="0"/>
              <a:pPr/>
              <a:t>2/4/2020</a:t>
            </a:fld>
            <a:endParaRPr lang="en-US" dirty="0"/>
          </a:p>
        </p:txBody>
      </p:sp>
      <p:sp>
        <p:nvSpPr>
          <p:cNvPr id="9" name="Slide Number Placeholder 5"/>
          <p:cNvSpPr>
            <a:spLocks noGrp="1"/>
          </p:cNvSpPr>
          <p:nvPr>
            <p:ph type="sldNum" sz="quarter" idx="12"/>
          </p:nvPr>
        </p:nvSpPr>
        <p:spPr>
          <a:xfrm>
            <a:off x="10103555" y="6326651"/>
            <a:ext cx="1478844" cy="365125"/>
          </a:xfrm>
          <a:prstGeom prst="rect">
            <a:avLst/>
          </a:prstGeom>
        </p:spPr>
        <p:txBody>
          <a:bodyPr/>
          <a:lstStyle>
            <a:lvl1pPr algn="r">
              <a:defRPr sz="1067">
                <a:solidFill>
                  <a:srgbClr val="B8B9BB"/>
                </a:solidFill>
                <a:latin typeface="Arial"/>
                <a:cs typeface="Arial"/>
              </a:defRPr>
            </a:lvl1pPr>
          </a:lstStyle>
          <a:p>
            <a:fld id="{013BD505-9C13-4145-B624-2C211D6155BD}" type="slidenum">
              <a:rPr lang="en-US" smtClean="0"/>
              <a:pPr/>
              <a:t>‹#›</a:t>
            </a:fld>
            <a:endParaRPr lang="en-US" dirty="0"/>
          </a:p>
        </p:txBody>
      </p:sp>
      <p:sp>
        <p:nvSpPr>
          <p:cNvPr id="11" name="Content Placeholder 10"/>
          <p:cNvSpPr>
            <a:spLocks noGrp="1"/>
          </p:cNvSpPr>
          <p:nvPr>
            <p:ph sz="quarter" idx="13"/>
          </p:nvPr>
        </p:nvSpPr>
        <p:spPr>
          <a:xfrm>
            <a:off x="596902" y="1711073"/>
            <a:ext cx="10985500" cy="4165601"/>
          </a:xfrm>
          <a:prstGeom prst="rect">
            <a:avLst/>
          </a:prstGeom>
        </p:spPr>
        <p:txBody>
          <a:bodyPr lIns="0"/>
          <a:lstStyle>
            <a:lvl1pPr>
              <a:buClr>
                <a:schemeClr val="accent4"/>
              </a:buClr>
              <a:buSzPct val="110000"/>
              <a:defRPr>
                <a:latin typeface="Arial"/>
                <a:cs typeface="Arial"/>
              </a:defRPr>
            </a:lvl1pPr>
            <a:lvl2pPr marL="916472" indent="-306903">
              <a:buClr>
                <a:schemeClr val="accent4"/>
              </a:buClr>
              <a:buSzPct val="110000"/>
              <a:defRPr sz="1867">
                <a:latin typeface="Arial"/>
                <a:cs typeface="Arial"/>
              </a:defRPr>
            </a:lvl2pPr>
            <a:lvl3pPr marL="1445612" indent="-226473">
              <a:buClr>
                <a:schemeClr val="accent4"/>
              </a:buClr>
              <a:buSzPct val="110000"/>
              <a:defRPr sz="1600">
                <a:latin typeface="Arial"/>
                <a:cs typeface="Arial"/>
              </a:defRPr>
            </a:lvl3pPr>
            <a:lvl4pPr marL="2057298" indent="-228589">
              <a:buClr>
                <a:schemeClr val="accent4"/>
              </a:buClr>
              <a:buSzPct val="110000"/>
              <a:defRPr sz="1467">
                <a:latin typeface="Arial"/>
                <a:cs typeface="Arial"/>
              </a:defRPr>
            </a:lvl4pPr>
            <a:lvl5pPr marL="2666867" indent="-228589">
              <a:buClr>
                <a:schemeClr val="accent4"/>
              </a:buClr>
              <a:buSzPct val="110000"/>
              <a:defRPr sz="14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a:xfrm flipH="1">
            <a:off x="543881"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0429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cxnSp>
        <p:nvCxnSpPr>
          <p:cNvPr id="4" name="Straight Connector 3"/>
          <p:cNvCxnSpPr/>
          <p:nvPr userDrawn="1"/>
        </p:nvCxnSpPr>
        <p:spPr>
          <a:xfrm flipH="1">
            <a:off x="543881"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H="1">
            <a:off x="543881" y="4476808"/>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181225" y="1749775"/>
            <a:ext cx="9783339" cy="2280356"/>
          </a:xfrm>
        </p:spPr>
        <p:txBody>
          <a:bodyPr>
            <a:noAutofit/>
          </a:bodyPr>
          <a:lstStyle>
            <a:lvl1pPr marL="0" marR="0" indent="0" algn="ctr" defTabSz="609555" rtl="0" eaLnBrk="1" fontAlgn="auto" latinLnBrk="0" hangingPunct="1">
              <a:lnSpc>
                <a:spcPct val="100000"/>
              </a:lnSpc>
              <a:spcBef>
                <a:spcPct val="0"/>
              </a:spcBef>
              <a:spcAft>
                <a:spcPts val="0"/>
              </a:spcAft>
              <a:buClrTx/>
              <a:buSzTx/>
              <a:buFontTx/>
              <a:buNone/>
              <a:tabLst/>
              <a:defRPr sz="3733" b="0" baseline="0">
                <a:solidFill>
                  <a:srgbClr val="00B2A9"/>
                </a:solidFill>
                <a:latin typeface="Arial"/>
                <a:cs typeface="Arial"/>
              </a:defRPr>
            </a:lvl1pPr>
          </a:lstStyle>
          <a:p>
            <a:r>
              <a:rPr lang="en-US" b="0" dirty="0"/>
              <a:t>“</a:t>
            </a:r>
            <a:r>
              <a:rPr lang="en-US" b="0" dirty="0" err="1"/>
              <a:t>Lorem</a:t>
            </a:r>
            <a:r>
              <a:rPr lang="en-US" b="0" dirty="0"/>
              <a:t> </a:t>
            </a:r>
            <a:r>
              <a:rPr lang="en-US" b="0" dirty="0" err="1"/>
              <a:t>ipsum</a:t>
            </a:r>
            <a:r>
              <a:rPr lang="en-US" b="0" dirty="0"/>
              <a:t> dolor sit </a:t>
            </a:r>
            <a:r>
              <a:rPr lang="en-US" b="0" dirty="0" err="1"/>
              <a:t>amet</a:t>
            </a:r>
            <a:r>
              <a:rPr lang="en-US" b="0" dirty="0"/>
              <a:t>, </a:t>
            </a:r>
            <a:r>
              <a:rPr lang="en-US" b="0" dirty="0" err="1"/>
              <a:t>consetetur</a:t>
            </a:r>
            <a:r>
              <a:rPr lang="en-US" b="0" dirty="0"/>
              <a:t> </a:t>
            </a:r>
            <a:r>
              <a:rPr lang="en-US" b="0" dirty="0" err="1"/>
              <a:t>adipiscing</a:t>
            </a:r>
            <a:r>
              <a:rPr lang="en-US" b="0" dirty="0"/>
              <a:t> </a:t>
            </a:r>
            <a:r>
              <a:rPr lang="en-US" b="0" dirty="0" err="1"/>
              <a:t>elit</a:t>
            </a:r>
            <a:r>
              <a:rPr lang="en-US" b="0" dirty="0"/>
              <a:t>. </a:t>
            </a:r>
            <a:r>
              <a:rPr lang="en-US" b="0" dirty="0" err="1"/>
              <a:t>Aliquam</a:t>
            </a:r>
            <a:r>
              <a:rPr lang="en-US" b="0" dirty="0"/>
              <a:t> </a:t>
            </a:r>
            <a:r>
              <a:rPr lang="en-US" b="0" dirty="0" err="1"/>
              <a:t>eget</a:t>
            </a:r>
            <a:r>
              <a:rPr lang="en-US" b="0" dirty="0"/>
              <a:t> </a:t>
            </a:r>
            <a:r>
              <a:rPr lang="en-US" b="0" dirty="0" err="1"/>
              <a:t>massa</a:t>
            </a:r>
            <a:r>
              <a:rPr lang="en-US" b="0" dirty="0"/>
              <a:t> </a:t>
            </a:r>
            <a:r>
              <a:rPr lang="en-US" b="0" dirty="0" err="1"/>
              <a:t>varius</a:t>
            </a:r>
            <a:r>
              <a:rPr lang="en-US" b="0" dirty="0"/>
              <a:t>, </a:t>
            </a:r>
            <a:r>
              <a:rPr lang="en-US" b="0" dirty="0" err="1"/>
              <a:t>pellentesque</a:t>
            </a:r>
            <a:r>
              <a:rPr lang="en-US" b="0" dirty="0"/>
              <a:t> </a:t>
            </a:r>
            <a:r>
              <a:rPr lang="en-US" b="0" dirty="0" err="1"/>
              <a:t>libero</a:t>
            </a:r>
            <a:r>
              <a:rPr lang="en-US" b="0" dirty="0"/>
              <a:t> it, </a:t>
            </a:r>
            <a:r>
              <a:rPr lang="en-US" b="0" dirty="0" err="1"/>
              <a:t>cursus</a:t>
            </a:r>
            <a:r>
              <a:rPr lang="en-US" b="0" dirty="0"/>
              <a:t> mi.”</a:t>
            </a:r>
          </a:p>
        </p:txBody>
      </p:sp>
      <p:sp>
        <p:nvSpPr>
          <p:cNvPr id="9" name="Text Placeholder 8"/>
          <p:cNvSpPr>
            <a:spLocks noGrp="1"/>
          </p:cNvSpPr>
          <p:nvPr>
            <p:ph type="body" sz="quarter" idx="11" hasCustomPrompt="1"/>
          </p:nvPr>
        </p:nvSpPr>
        <p:spPr>
          <a:xfrm>
            <a:off x="1181246" y="4614977"/>
            <a:ext cx="9783340" cy="926529"/>
          </a:xfrm>
          <a:prstGeom prst="rect">
            <a:avLst/>
          </a:prstGeom>
        </p:spPr>
        <p:txBody>
          <a:bodyPr>
            <a:normAutofit/>
          </a:bodyPr>
          <a:lstStyle>
            <a:lvl1pPr marL="0" indent="0" algn="r">
              <a:buNone/>
              <a:defRPr sz="2133">
                <a:solidFill>
                  <a:schemeClr val="bg2"/>
                </a:solidFill>
                <a:latin typeface="Arial"/>
                <a:cs typeface="Arial"/>
              </a:defRPr>
            </a:lvl1pPr>
          </a:lstStyle>
          <a:p>
            <a:pPr lvl="0"/>
            <a:r>
              <a:rPr lang="en-US" dirty="0"/>
              <a:t>Name</a:t>
            </a:r>
          </a:p>
          <a:p>
            <a:pPr lvl="0"/>
            <a:r>
              <a:rPr lang="en-US" dirty="0"/>
              <a:t>Company</a:t>
            </a:r>
          </a:p>
        </p:txBody>
      </p:sp>
      <p:sp>
        <p:nvSpPr>
          <p:cNvPr id="11" name="Date Placeholder 3"/>
          <p:cNvSpPr>
            <a:spLocks noGrp="1"/>
          </p:cNvSpPr>
          <p:nvPr>
            <p:ph type="dt" sz="half" idx="10"/>
          </p:nvPr>
        </p:nvSpPr>
        <p:spPr>
          <a:xfrm>
            <a:off x="8263468" y="6326651"/>
            <a:ext cx="1557867" cy="365125"/>
          </a:xfrm>
          <a:prstGeom prst="rect">
            <a:avLst/>
          </a:prstGeom>
        </p:spPr>
        <p:txBody>
          <a:bodyPr/>
          <a:lstStyle>
            <a:lvl1pPr algn="ctr">
              <a:defRPr sz="1067">
                <a:solidFill>
                  <a:srgbClr val="B8B9BB"/>
                </a:solidFill>
                <a:latin typeface="Arial"/>
                <a:cs typeface="Arial"/>
              </a:defRPr>
            </a:lvl1pPr>
          </a:lstStyle>
          <a:p>
            <a:fld id="{5D7BA63F-3353-457C-9FFB-0436CE73DCD9}" type="datetime1">
              <a:rPr lang="en-US" smtClean="0"/>
              <a:pPr/>
              <a:t>2/4/2020</a:t>
            </a:fld>
            <a:endParaRPr lang="en-US" dirty="0"/>
          </a:p>
        </p:txBody>
      </p:sp>
      <p:sp>
        <p:nvSpPr>
          <p:cNvPr id="13" name="Slide Number Placeholder 5"/>
          <p:cNvSpPr>
            <a:spLocks noGrp="1"/>
          </p:cNvSpPr>
          <p:nvPr>
            <p:ph type="sldNum" sz="quarter" idx="13"/>
          </p:nvPr>
        </p:nvSpPr>
        <p:spPr>
          <a:xfrm>
            <a:off x="10103555" y="6326651"/>
            <a:ext cx="1478844" cy="365125"/>
          </a:xfrm>
          <a:prstGeom prst="rect">
            <a:avLst/>
          </a:prstGeom>
        </p:spPr>
        <p:txBody>
          <a:bodyPr/>
          <a:lstStyle>
            <a:lvl1pPr algn="r">
              <a:defRPr sz="1067">
                <a:solidFill>
                  <a:srgbClr val="B8B9BB"/>
                </a:solidFill>
                <a:latin typeface="Arial"/>
                <a:cs typeface="Arial"/>
              </a:defRPr>
            </a:lvl1pPr>
          </a:lstStyle>
          <a:p>
            <a:fld id="{013BD505-9C13-4145-B624-2C211D6155BD}" type="slidenum">
              <a:rPr lang="en-US" smtClean="0"/>
              <a:pPr/>
              <a:t>‹#›</a:t>
            </a:fld>
            <a:endParaRPr lang="en-US" dirty="0"/>
          </a:p>
        </p:txBody>
      </p:sp>
    </p:spTree>
    <p:extLst>
      <p:ext uri="{BB962C8B-B14F-4D97-AF65-F5344CB8AC3E}">
        <p14:creationId xmlns:p14="http://schemas.microsoft.com/office/powerpoint/2010/main" val="555125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976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40"/>
        <p:cNvGrpSpPr/>
        <p:nvPr/>
      </p:nvGrpSpPr>
      <p:grpSpPr>
        <a:xfrm>
          <a:off x="0" y="0"/>
          <a:ext cx="0" cy="0"/>
          <a:chOff x="0" y="0"/>
          <a:chExt cx="0" cy="0"/>
        </a:xfrm>
      </p:grpSpPr>
      <p:sp>
        <p:nvSpPr>
          <p:cNvPr id="42" name="Shape 42"/>
          <p:cNvSpPr txBox="1">
            <a:spLocks noGrp="1"/>
          </p:cNvSpPr>
          <p:nvPr>
            <p:ph type="title"/>
          </p:nvPr>
        </p:nvSpPr>
        <p:spPr>
          <a:xfrm>
            <a:off x="5193589" y="4334148"/>
            <a:ext cx="6388808" cy="1362073"/>
          </a:xfrm>
          <a:prstGeom prst="rect">
            <a:avLst/>
          </a:prstGeom>
          <a:noFill/>
          <a:ln>
            <a:noFill/>
          </a:ln>
        </p:spPr>
        <p:txBody>
          <a:bodyPr lIns="91425" tIns="91425" rIns="91425" bIns="91425" anchor="t" anchorCtr="0"/>
          <a:lstStyle>
            <a:lvl1pPr marL="0" marR="0" lvl="0" indent="0" algn="l" rtl="0">
              <a:lnSpc>
                <a:spcPct val="170000"/>
              </a:lnSpc>
              <a:spcBef>
                <a:spcPts val="0"/>
              </a:spcBef>
              <a:buClr>
                <a:schemeClr val="dk2"/>
              </a:buClr>
              <a:buFont typeface="Arial"/>
              <a:buNone/>
              <a:defRPr sz="2133" b="0" i="0" u="none" strike="noStrike" cap="none">
                <a:solidFill>
                  <a:schemeClr val="dk2"/>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43" name="Shape 43"/>
          <p:cNvSpPr txBox="1">
            <a:spLocks noGrp="1"/>
          </p:cNvSpPr>
          <p:nvPr>
            <p:ph type="body" idx="1"/>
          </p:nvPr>
        </p:nvSpPr>
        <p:spPr>
          <a:xfrm>
            <a:off x="5193589" y="1659481"/>
            <a:ext cx="6388808" cy="2433547"/>
          </a:xfrm>
          <a:prstGeom prst="rect">
            <a:avLst/>
          </a:prstGeom>
          <a:noFill/>
          <a:ln>
            <a:noFill/>
          </a:ln>
        </p:spPr>
        <p:txBody>
          <a:bodyPr lIns="91425" tIns="91425" rIns="91425" bIns="91425" anchor="b" anchorCtr="0"/>
          <a:lstStyle>
            <a:lvl1pPr marL="0" marR="0" lvl="0" indent="0" algn="l" rtl="0">
              <a:spcBef>
                <a:spcPts val="800"/>
              </a:spcBef>
              <a:spcAft>
                <a:spcPts val="800"/>
              </a:spcAft>
              <a:buClr>
                <a:srgbClr val="BFBFBF"/>
              </a:buClr>
              <a:buFont typeface="Arial"/>
              <a:buNone/>
              <a:defRPr sz="4800" b="0" i="0" u="none" strike="noStrike" cap="none">
                <a:solidFill>
                  <a:schemeClr val="dk1"/>
                </a:solidFill>
                <a:latin typeface="Arial"/>
                <a:ea typeface="Arial"/>
                <a:cs typeface="Arial"/>
                <a:sym typeface="Arial"/>
              </a:defRPr>
            </a:lvl1pPr>
            <a:lvl2pPr marL="457189" marR="0" lvl="1" indent="0" algn="l" rtl="0">
              <a:spcBef>
                <a:spcPts val="800"/>
              </a:spcBef>
              <a:spcAft>
                <a:spcPts val="800"/>
              </a:spcAft>
              <a:buClr>
                <a:srgbClr val="BFBFBF"/>
              </a:buClr>
              <a:buFont typeface="Arial"/>
              <a:buNone/>
              <a:defRPr sz="1800" b="0" i="0" u="none" strike="noStrike" cap="none">
                <a:solidFill>
                  <a:srgbClr val="9D9EA0"/>
                </a:solidFill>
                <a:latin typeface="Tahoma"/>
                <a:ea typeface="Tahoma"/>
                <a:cs typeface="Tahoma"/>
                <a:sym typeface="Tahoma"/>
              </a:defRPr>
            </a:lvl2pPr>
            <a:lvl3pPr marL="914377" marR="0" lvl="2" indent="0" algn="l" rtl="0">
              <a:spcBef>
                <a:spcPts val="800"/>
              </a:spcBef>
              <a:spcAft>
                <a:spcPts val="800"/>
              </a:spcAft>
              <a:buClr>
                <a:srgbClr val="BFBFBF"/>
              </a:buClr>
              <a:buFont typeface="Arial"/>
              <a:buNone/>
              <a:defRPr sz="1600" b="0" i="0" u="none" strike="noStrike" cap="none">
                <a:solidFill>
                  <a:srgbClr val="9D9EA0"/>
                </a:solidFill>
                <a:latin typeface="Tahoma"/>
                <a:ea typeface="Tahoma"/>
                <a:cs typeface="Tahoma"/>
                <a:sym typeface="Tahoma"/>
              </a:defRPr>
            </a:lvl3pPr>
            <a:lvl4pPr marL="1371566" marR="0" lvl="3" indent="0" algn="l" rtl="0">
              <a:spcBef>
                <a:spcPts val="800"/>
              </a:spcBef>
              <a:spcAft>
                <a:spcPts val="800"/>
              </a:spcAft>
              <a:buClr>
                <a:srgbClr val="BFBFBF"/>
              </a:buClr>
              <a:buFont typeface="Arial"/>
              <a:buNone/>
              <a:defRPr sz="1400" b="0" i="0" u="none" strike="noStrike" cap="none">
                <a:solidFill>
                  <a:srgbClr val="9D9EA0"/>
                </a:solidFill>
                <a:latin typeface="Tahoma"/>
                <a:ea typeface="Tahoma"/>
                <a:cs typeface="Tahoma"/>
                <a:sym typeface="Tahoma"/>
              </a:defRPr>
            </a:lvl4pPr>
            <a:lvl5pPr marL="1828754" marR="0" lvl="4" indent="0" algn="l" rtl="0">
              <a:spcBef>
                <a:spcPts val="800"/>
              </a:spcBef>
              <a:spcAft>
                <a:spcPts val="800"/>
              </a:spcAft>
              <a:buClr>
                <a:srgbClr val="BFBFBF"/>
              </a:buClr>
              <a:buFont typeface="Arial"/>
              <a:buNone/>
              <a:defRPr sz="1400" b="0" i="0" u="none" strike="noStrike" cap="none">
                <a:solidFill>
                  <a:srgbClr val="9D9EA0"/>
                </a:solidFill>
                <a:latin typeface="Tahoma"/>
                <a:ea typeface="Tahoma"/>
                <a:cs typeface="Tahoma"/>
                <a:sym typeface="Tahoma"/>
              </a:defRPr>
            </a:lvl5pPr>
            <a:lvl6pPr marL="2285943" marR="0" lvl="5" indent="0" algn="l" rtl="0">
              <a:spcBef>
                <a:spcPts val="280"/>
              </a:spcBef>
              <a:buClr>
                <a:srgbClr val="9D9EA0"/>
              </a:buClr>
              <a:buFont typeface="Arial"/>
              <a:buNone/>
              <a:defRPr sz="1400" b="0" i="0" u="none" strike="noStrike" cap="none">
                <a:solidFill>
                  <a:srgbClr val="9D9EA0"/>
                </a:solidFill>
                <a:latin typeface="Arial"/>
                <a:ea typeface="Arial"/>
                <a:cs typeface="Arial"/>
                <a:sym typeface="Arial"/>
              </a:defRPr>
            </a:lvl6pPr>
            <a:lvl7pPr marL="2743131" marR="0" lvl="6" indent="0" algn="l" rtl="0">
              <a:spcBef>
                <a:spcPts val="280"/>
              </a:spcBef>
              <a:buClr>
                <a:srgbClr val="9D9EA0"/>
              </a:buClr>
              <a:buFont typeface="Arial"/>
              <a:buNone/>
              <a:defRPr sz="1400" b="0" i="0" u="none" strike="noStrike" cap="none">
                <a:solidFill>
                  <a:srgbClr val="9D9EA0"/>
                </a:solidFill>
                <a:latin typeface="Arial"/>
                <a:ea typeface="Arial"/>
                <a:cs typeface="Arial"/>
                <a:sym typeface="Arial"/>
              </a:defRPr>
            </a:lvl7pPr>
            <a:lvl8pPr marL="3200320" marR="0" lvl="7" indent="0" algn="l" rtl="0">
              <a:spcBef>
                <a:spcPts val="280"/>
              </a:spcBef>
              <a:buClr>
                <a:srgbClr val="9D9EA0"/>
              </a:buClr>
              <a:buFont typeface="Arial"/>
              <a:buNone/>
              <a:defRPr sz="1400" b="0" i="0" u="none" strike="noStrike" cap="none">
                <a:solidFill>
                  <a:srgbClr val="9D9EA0"/>
                </a:solidFill>
                <a:latin typeface="Arial"/>
                <a:ea typeface="Arial"/>
                <a:cs typeface="Arial"/>
                <a:sym typeface="Arial"/>
              </a:defRPr>
            </a:lvl8pPr>
            <a:lvl9pPr marL="3657509" marR="0" lvl="8" indent="0" algn="l" rtl="0">
              <a:spcBef>
                <a:spcPts val="280"/>
              </a:spcBef>
              <a:buClr>
                <a:srgbClr val="9D9EA0"/>
              </a:buClr>
              <a:buFont typeface="Arial"/>
              <a:buNone/>
              <a:defRPr sz="1400" b="0" i="0" u="none" strike="noStrike" cap="none">
                <a:solidFill>
                  <a:srgbClr val="9D9EA0"/>
                </a:solidFill>
                <a:latin typeface="Arial"/>
                <a:ea typeface="Arial"/>
                <a:cs typeface="Arial"/>
                <a:sym typeface="Arial"/>
              </a:defRPr>
            </a:lvl9pPr>
          </a:lstStyle>
          <a:p>
            <a:endParaRPr/>
          </a:p>
        </p:txBody>
      </p:sp>
      <p:sp>
        <p:nvSpPr>
          <p:cNvPr id="44" name="Shape 44"/>
          <p:cNvSpPr txBox="1">
            <a:spLocks noGrp="1"/>
          </p:cNvSpPr>
          <p:nvPr>
            <p:ph type="dt" idx="10"/>
          </p:nvPr>
        </p:nvSpPr>
        <p:spPr>
          <a:xfrm>
            <a:off x="8263467" y="6326650"/>
            <a:ext cx="1557867" cy="365124"/>
          </a:xfrm>
          <a:prstGeom prst="rect">
            <a:avLst/>
          </a:prstGeom>
          <a:noFill/>
          <a:ln>
            <a:noFill/>
          </a:ln>
        </p:spPr>
        <p:txBody>
          <a:bodyPr lIns="91425" tIns="91425" rIns="91425" bIns="91425" anchor="t" anchorCtr="0"/>
          <a:lstStyle>
            <a:lvl1pPr marL="0" marR="0" lvl="0" indent="0" algn="ctr" rtl="0">
              <a:spcBef>
                <a:spcPts val="0"/>
              </a:spcBef>
              <a:buNone/>
              <a:defRPr sz="1067">
                <a:solidFill>
                  <a:srgbClr val="B8B9BB"/>
                </a:solidFill>
                <a:latin typeface="Arial"/>
                <a:ea typeface="Arial"/>
                <a:cs typeface="Arial"/>
                <a:sym typeface="Arial"/>
              </a:defRPr>
            </a:lvl1pPr>
            <a:lvl2pPr marL="609585" marR="0" lvl="1" indent="0" algn="l" rtl="0">
              <a:spcBef>
                <a:spcPts val="0"/>
              </a:spcBef>
              <a:buNone/>
              <a:defRPr sz="2400" b="0" i="0" u="none" strike="noStrike" cap="none">
                <a:solidFill>
                  <a:schemeClr val="dk1"/>
                </a:solidFill>
                <a:latin typeface="Arial"/>
                <a:ea typeface="Arial"/>
                <a:cs typeface="Arial"/>
                <a:sym typeface="Arial"/>
              </a:defRPr>
            </a:lvl2pPr>
            <a:lvl3pPr marL="1219170" marR="0" lvl="2" indent="0" algn="l" rtl="0">
              <a:spcBef>
                <a:spcPts val="0"/>
              </a:spcBef>
              <a:buNone/>
              <a:defRPr sz="2400" b="0" i="0" u="none" strike="noStrike" cap="none">
                <a:solidFill>
                  <a:schemeClr val="dk1"/>
                </a:solidFill>
                <a:latin typeface="Arial"/>
                <a:ea typeface="Arial"/>
                <a:cs typeface="Arial"/>
                <a:sym typeface="Arial"/>
              </a:defRPr>
            </a:lvl3pPr>
            <a:lvl4pPr marL="1828754" marR="0" lvl="3" indent="0" algn="l" rtl="0">
              <a:spcBef>
                <a:spcPts val="0"/>
              </a:spcBef>
              <a:buNone/>
              <a:defRPr sz="2400" b="0" i="0" u="none" strike="noStrike" cap="none">
                <a:solidFill>
                  <a:schemeClr val="dk1"/>
                </a:solidFill>
                <a:latin typeface="Arial"/>
                <a:ea typeface="Arial"/>
                <a:cs typeface="Arial"/>
                <a:sym typeface="Arial"/>
              </a:defRPr>
            </a:lvl4pPr>
            <a:lvl5pPr marL="2438339" marR="0" lvl="4" indent="0" algn="l" rtl="0">
              <a:spcBef>
                <a:spcPts val="0"/>
              </a:spcBef>
              <a:buNone/>
              <a:defRPr sz="2400" b="0" i="0" u="none" strike="noStrike" cap="none">
                <a:solidFill>
                  <a:schemeClr val="dk1"/>
                </a:solidFill>
                <a:latin typeface="Arial"/>
                <a:ea typeface="Arial"/>
                <a:cs typeface="Arial"/>
                <a:sym typeface="Arial"/>
              </a:defRPr>
            </a:lvl5pPr>
            <a:lvl6pPr marL="3047924" marR="0" lvl="5" indent="0" algn="l" rtl="0">
              <a:spcBef>
                <a:spcPts val="0"/>
              </a:spcBef>
              <a:buNone/>
              <a:defRPr sz="2400" b="0" i="0" u="none" strike="noStrike" cap="none">
                <a:solidFill>
                  <a:schemeClr val="dk1"/>
                </a:solidFill>
                <a:latin typeface="Arial"/>
                <a:ea typeface="Arial"/>
                <a:cs typeface="Arial"/>
                <a:sym typeface="Arial"/>
              </a:defRPr>
            </a:lvl6pPr>
            <a:lvl7pPr marL="3657509" marR="0" lvl="6" indent="0" algn="l" rtl="0">
              <a:spcBef>
                <a:spcPts val="0"/>
              </a:spcBef>
              <a:buNone/>
              <a:defRPr sz="2400" b="0" i="0" u="none" strike="noStrike" cap="none">
                <a:solidFill>
                  <a:schemeClr val="dk1"/>
                </a:solidFill>
                <a:latin typeface="Arial"/>
                <a:ea typeface="Arial"/>
                <a:cs typeface="Arial"/>
                <a:sym typeface="Arial"/>
              </a:defRPr>
            </a:lvl7pPr>
            <a:lvl8pPr marL="4267093" marR="0" lvl="7" indent="0" algn="l" rtl="0">
              <a:spcBef>
                <a:spcPts val="0"/>
              </a:spcBef>
              <a:buNone/>
              <a:defRPr sz="2400" b="0" i="0" u="none" strike="noStrike" cap="none">
                <a:solidFill>
                  <a:schemeClr val="dk1"/>
                </a:solidFill>
                <a:latin typeface="Arial"/>
                <a:ea typeface="Arial"/>
                <a:cs typeface="Arial"/>
                <a:sym typeface="Arial"/>
              </a:defRPr>
            </a:lvl8pPr>
            <a:lvl9pPr marL="4876678" marR="0" lvl="8" indent="0" algn="l" rtl="0">
              <a:spcBef>
                <a:spcPts val="0"/>
              </a:spcBef>
              <a:buNone/>
              <a:defRPr sz="24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10103554" y="6326650"/>
            <a:ext cx="1478844" cy="365124"/>
          </a:xfrm>
          <a:prstGeom prst="rect">
            <a:avLst/>
          </a:prstGeom>
          <a:noFill/>
          <a:ln>
            <a:noFill/>
          </a:ln>
        </p:spPr>
        <p:txBody>
          <a:bodyPr lIns="91425" tIns="45700" rIns="91425" bIns="45700" anchor="t" anchorCtr="0">
            <a:noAutofit/>
          </a:bodyPr>
          <a:lstStyle/>
          <a:p>
            <a:pPr algn="r">
              <a:buSzPct val="25000"/>
            </a:pPr>
            <a:fld id="{00000000-1234-1234-1234-123412341234}" type="slidenum">
              <a:rPr lang="en-US" sz="1067">
                <a:solidFill>
                  <a:srgbClr val="B8B9BB"/>
                </a:solidFill>
              </a:rPr>
              <a:pPr algn="r">
                <a:buSzPct val="25000"/>
              </a:pPr>
              <a:t>‹#›</a:t>
            </a:fld>
            <a:endParaRPr lang="en-US" sz="1067">
              <a:solidFill>
                <a:srgbClr val="B8B9BB"/>
              </a:solidFill>
            </a:endParaRPr>
          </a:p>
        </p:txBody>
      </p:sp>
      <p:pic>
        <p:nvPicPr>
          <p:cNvPr id="7" name="Shape 41" descr="Rubrik snowflake RGB.ai">
            <a:extLst>
              <a:ext uri="{FF2B5EF4-FFF2-40B4-BE49-F238E27FC236}">
                <a16:creationId xmlns:a16="http://schemas.microsoft.com/office/drawing/2014/main" id="{664FFF6C-8491-41D9-B0F2-B8166858B06F}"/>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0" y="0"/>
            <a:ext cx="4055240" cy="3983304"/>
          </a:xfrm>
          <a:prstGeom prst="rect">
            <a:avLst/>
          </a:prstGeom>
          <a:noFill/>
          <a:ln>
            <a:noFill/>
          </a:ln>
        </p:spPr>
      </p:pic>
    </p:spTree>
    <p:extLst>
      <p:ext uri="{BB962C8B-B14F-4D97-AF65-F5344CB8AC3E}">
        <p14:creationId xmlns:p14="http://schemas.microsoft.com/office/powerpoint/2010/main" val="2274561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Gotham Book" charset="0"/>
                <a:ea typeface="Gotham Book" charset="0"/>
                <a:cs typeface="Gotham Book"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7620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Shape 86"/>
        <p:cNvGrpSpPr/>
        <p:nvPr/>
      </p:nvGrpSpPr>
      <p:grpSpPr>
        <a:xfrm>
          <a:off x="0" y="0"/>
          <a:ext cx="0" cy="0"/>
          <a:chOff x="0" y="0"/>
          <a:chExt cx="0" cy="0"/>
        </a:xfrm>
      </p:grpSpPr>
      <p:sp>
        <p:nvSpPr>
          <p:cNvPr id="88" name="Shape 88"/>
          <p:cNvSpPr txBox="1">
            <a:spLocks noGrp="1"/>
          </p:cNvSpPr>
          <p:nvPr>
            <p:ph type="body" idx="1"/>
          </p:nvPr>
        </p:nvSpPr>
        <p:spPr>
          <a:xfrm>
            <a:off x="4676707" y="3299168"/>
            <a:ext cx="2841867" cy="249865"/>
          </a:xfrm>
          <a:prstGeom prst="rect">
            <a:avLst/>
          </a:prstGeom>
          <a:noFill/>
          <a:ln>
            <a:noFill/>
          </a:ln>
        </p:spPr>
        <p:txBody>
          <a:bodyPr lIns="91425" tIns="91425" rIns="91425" bIns="91425" anchor="t" anchorCtr="0"/>
          <a:lstStyle>
            <a:lvl1pPr marL="0" marR="0" lvl="0" indent="0" algn="ctr" rtl="0">
              <a:spcBef>
                <a:spcPts val="480"/>
              </a:spcBef>
              <a:buClr>
                <a:schemeClr val="accent2"/>
              </a:buClr>
              <a:buFont typeface="Arial"/>
              <a:buNone/>
              <a:defRPr sz="2400" b="0" i="0" u="none" strike="noStrike" cap="none">
                <a:solidFill>
                  <a:schemeClr val="accent2"/>
                </a:solidFill>
                <a:latin typeface="Tahoma"/>
                <a:ea typeface="Tahoma"/>
                <a:cs typeface="Tahoma"/>
                <a:sym typeface="Tahoma"/>
              </a:defRPr>
            </a:lvl1pPr>
            <a:lvl2pPr marL="990551" marR="0" lvl="1" indent="-313234"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2pPr>
            <a:lvl3pPr marL="1523923" marR="0" lvl="2" indent="-237022"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3pPr>
            <a:lvl4pPr marL="2133493" marR="0" lvl="3" indent="-237006"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4pPr>
            <a:lvl5pPr marL="2743063" marR="0" lvl="4" indent="-236993"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597055" y="4941973"/>
            <a:ext cx="3897056" cy="535752"/>
          </a:xfrm>
          <a:prstGeom prst="rect">
            <a:avLst/>
          </a:prstGeom>
          <a:noFill/>
          <a:ln>
            <a:noFill/>
          </a:ln>
        </p:spPr>
        <p:txBody>
          <a:bodyPr lIns="91425" tIns="91425" rIns="91425" bIns="91425" anchor="t" anchorCtr="0"/>
          <a:lstStyle>
            <a:lvl1pPr marL="0" marR="0" lvl="0" indent="0" algn="ctr" rtl="0">
              <a:lnSpc>
                <a:spcPct val="100000"/>
              </a:lnSpc>
              <a:spcBef>
                <a:spcPts val="293"/>
              </a:spcBef>
              <a:spcAft>
                <a:spcPts val="0"/>
              </a:spcAft>
              <a:buClr>
                <a:schemeClr val="dk2"/>
              </a:buClr>
              <a:buFont typeface="Arial"/>
              <a:buNone/>
              <a:defRPr sz="1467" b="0" i="0" u="none" strike="noStrike" cap="none">
                <a:solidFill>
                  <a:schemeClr val="dk2"/>
                </a:solidFill>
                <a:latin typeface="Tahoma"/>
                <a:ea typeface="Tahoma"/>
                <a:cs typeface="Tahoma"/>
                <a:sym typeface="Tahoma"/>
              </a:defRPr>
            </a:lvl1pPr>
            <a:lvl2pPr marL="990551" marR="0" lvl="1" indent="-313234"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2pPr>
            <a:lvl3pPr marL="1523923" marR="0" lvl="2" indent="-237022"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3pPr>
            <a:lvl4pPr marL="2133493" marR="0" lvl="3" indent="-237006"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4pPr>
            <a:lvl5pPr marL="2743063" marR="0" lvl="4" indent="-236993"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90" name="Shape 90"/>
          <p:cNvSpPr>
            <a:spLocks noGrp="1"/>
          </p:cNvSpPr>
          <p:nvPr>
            <p:ph type="pic" idx="3"/>
          </p:nvPr>
        </p:nvSpPr>
        <p:spPr>
          <a:xfrm>
            <a:off x="7637386" y="1985461"/>
            <a:ext cx="3901439" cy="2631017"/>
          </a:xfrm>
          <a:prstGeom prst="rect">
            <a:avLst/>
          </a:prstGeom>
          <a:noFill/>
          <a:ln>
            <a:noFill/>
          </a:ln>
        </p:spPr>
        <p:txBody>
          <a:bodyPr lIns="91425" tIns="91425" rIns="91425" bIns="91425" anchor="t" anchorCtr="0"/>
          <a:lstStyle>
            <a:lvl1pPr marL="0" marR="0" lvl="0" indent="0" algn="l" rtl="0">
              <a:spcBef>
                <a:spcPts val="213"/>
              </a:spcBef>
              <a:buClr>
                <a:srgbClr val="A5A5A5"/>
              </a:buClr>
              <a:buFont typeface="Arial"/>
              <a:buNone/>
              <a:defRPr sz="1067" b="0" i="0" u="none" strike="noStrike" cap="none">
                <a:solidFill>
                  <a:srgbClr val="A5A5A5"/>
                </a:solidFill>
                <a:latin typeface="Tahoma"/>
                <a:ea typeface="Tahoma"/>
                <a:cs typeface="Tahoma"/>
                <a:sym typeface="Tahoma"/>
              </a:defRPr>
            </a:lvl1pPr>
            <a:lvl2pPr marL="990551" marR="0" lvl="1" indent="-245502" algn="l" rtl="0">
              <a:spcBef>
                <a:spcPts val="480"/>
              </a:spcBef>
              <a:buClr>
                <a:srgbClr val="A5A5A5"/>
              </a:buClr>
              <a:buSzPct val="100000"/>
              <a:buFont typeface="Arial"/>
              <a:buChar char="–"/>
              <a:defRPr sz="2400" b="0" i="0" u="none" strike="noStrike" cap="none">
                <a:solidFill>
                  <a:srgbClr val="A5A5A5"/>
                </a:solidFill>
                <a:latin typeface="Tahoma"/>
                <a:ea typeface="Tahoma"/>
                <a:cs typeface="Tahoma"/>
                <a:sym typeface="Tahoma"/>
              </a:defRPr>
            </a:lvl2pPr>
            <a:lvl3pPr marL="1523923" marR="0" lvl="2" indent="-186223" algn="l" rtl="0">
              <a:spcBef>
                <a:spcPts val="427"/>
              </a:spcBef>
              <a:buClr>
                <a:srgbClr val="A5A5A5"/>
              </a:buClr>
              <a:buSzPct val="100000"/>
              <a:buFont typeface="Arial"/>
              <a:buChar char="•"/>
              <a:defRPr sz="2133" b="0" i="0" u="none" strike="noStrike" cap="none">
                <a:solidFill>
                  <a:srgbClr val="A5A5A5"/>
                </a:solidFill>
                <a:latin typeface="Tahoma"/>
                <a:ea typeface="Tahoma"/>
                <a:cs typeface="Tahoma"/>
                <a:sym typeface="Tahoma"/>
              </a:defRPr>
            </a:lvl3pPr>
            <a:lvl4pPr marL="2133493" marR="0" lvl="3" indent="-203140" algn="l" rtl="0">
              <a:spcBef>
                <a:spcPts val="373"/>
              </a:spcBef>
              <a:buClr>
                <a:srgbClr val="A5A5A5"/>
              </a:buClr>
              <a:buSzPct val="100000"/>
              <a:buFont typeface="Arial"/>
              <a:buChar char="–"/>
              <a:defRPr sz="1867" b="0" i="0" u="none" strike="noStrike" cap="none">
                <a:solidFill>
                  <a:srgbClr val="A5A5A5"/>
                </a:solidFill>
                <a:latin typeface="Tahoma"/>
                <a:ea typeface="Tahoma"/>
                <a:cs typeface="Tahoma"/>
                <a:sym typeface="Tahoma"/>
              </a:defRPr>
            </a:lvl4pPr>
            <a:lvl5pPr marL="2743063" marR="0" lvl="4" indent="-220060" algn="l" rtl="0">
              <a:spcBef>
                <a:spcPts val="320"/>
              </a:spcBef>
              <a:buClr>
                <a:srgbClr val="A5A5A5"/>
              </a:buClr>
              <a:buSzPct val="100000"/>
              <a:buFont typeface="Arial"/>
              <a:buChar char="»"/>
              <a:defRPr sz="1600"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91" name="Shape 91"/>
          <p:cNvSpPr>
            <a:spLocks noGrp="1"/>
          </p:cNvSpPr>
          <p:nvPr>
            <p:ph type="pic" idx="4"/>
          </p:nvPr>
        </p:nvSpPr>
        <p:spPr>
          <a:xfrm>
            <a:off x="598329" y="1985461"/>
            <a:ext cx="3895539" cy="2631017"/>
          </a:xfrm>
          <a:prstGeom prst="rect">
            <a:avLst/>
          </a:prstGeom>
          <a:noFill/>
          <a:ln>
            <a:noFill/>
          </a:ln>
        </p:spPr>
        <p:txBody>
          <a:bodyPr lIns="91425" tIns="91425" rIns="91425" bIns="91425" anchor="t" anchorCtr="0"/>
          <a:lstStyle>
            <a:lvl1pPr marL="0" marR="0" lvl="0" indent="0" algn="l" rtl="0">
              <a:spcBef>
                <a:spcPts val="213"/>
              </a:spcBef>
              <a:buClr>
                <a:srgbClr val="A5A5A5"/>
              </a:buClr>
              <a:buFont typeface="Arial"/>
              <a:buNone/>
              <a:defRPr sz="1067" b="0" i="0" u="none" strike="noStrike" cap="none">
                <a:solidFill>
                  <a:srgbClr val="A5A5A5"/>
                </a:solidFill>
                <a:latin typeface="Tahoma"/>
                <a:ea typeface="Tahoma"/>
                <a:cs typeface="Tahoma"/>
                <a:sym typeface="Tahoma"/>
              </a:defRPr>
            </a:lvl1pPr>
            <a:lvl2pPr marL="990551" marR="0" lvl="1" indent="-245502" algn="l" rtl="0">
              <a:spcBef>
                <a:spcPts val="480"/>
              </a:spcBef>
              <a:buClr>
                <a:srgbClr val="A5A5A5"/>
              </a:buClr>
              <a:buSzPct val="100000"/>
              <a:buFont typeface="Arial"/>
              <a:buChar char="–"/>
              <a:defRPr sz="2400" b="0" i="0" u="none" strike="noStrike" cap="none">
                <a:solidFill>
                  <a:srgbClr val="A5A5A5"/>
                </a:solidFill>
                <a:latin typeface="Tahoma"/>
                <a:ea typeface="Tahoma"/>
                <a:cs typeface="Tahoma"/>
                <a:sym typeface="Tahoma"/>
              </a:defRPr>
            </a:lvl2pPr>
            <a:lvl3pPr marL="1523923" marR="0" lvl="2" indent="-186223" algn="l" rtl="0">
              <a:spcBef>
                <a:spcPts val="427"/>
              </a:spcBef>
              <a:buClr>
                <a:srgbClr val="A5A5A5"/>
              </a:buClr>
              <a:buSzPct val="100000"/>
              <a:buFont typeface="Arial"/>
              <a:buChar char="•"/>
              <a:defRPr sz="2133" b="0" i="0" u="none" strike="noStrike" cap="none">
                <a:solidFill>
                  <a:srgbClr val="A5A5A5"/>
                </a:solidFill>
                <a:latin typeface="Tahoma"/>
                <a:ea typeface="Tahoma"/>
                <a:cs typeface="Tahoma"/>
                <a:sym typeface="Tahoma"/>
              </a:defRPr>
            </a:lvl3pPr>
            <a:lvl4pPr marL="2133493" marR="0" lvl="3" indent="-203140" algn="l" rtl="0">
              <a:spcBef>
                <a:spcPts val="373"/>
              </a:spcBef>
              <a:buClr>
                <a:srgbClr val="A5A5A5"/>
              </a:buClr>
              <a:buSzPct val="100000"/>
              <a:buFont typeface="Arial"/>
              <a:buChar char="–"/>
              <a:defRPr sz="1867" b="0" i="0" u="none" strike="noStrike" cap="none">
                <a:solidFill>
                  <a:srgbClr val="A5A5A5"/>
                </a:solidFill>
                <a:latin typeface="Tahoma"/>
                <a:ea typeface="Tahoma"/>
                <a:cs typeface="Tahoma"/>
                <a:sym typeface="Tahoma"/>
              </a:defRPr>
            </a:lvl4pPr>
            <a:lvl5pPr marL="2743063" marR="0" lvl="4" indent="-220060" algn="l" rtl="0">
              <a:spcBef>
                <a:spcPts val="320"/>
              </a:spcBef>
              <a:buClr>
                <a:srgbClr val="A5A5A5"/>
              </a:buClr>
              <a:buSzPct val="100000"/>
              <a:buFont typeface="Arial"/>
              <a:buChar char="»"/>
              <a:defRPr sz="1600"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body" idx="5"/>
          </p:nvPr>
        </p:nvSpPr>
        <p:spPr>
          <a:xfrm>
            <a:off x="598313" y="1369169"/>
            <a:ext cx="8126747" cy="616263"/>
          </a:xfrm>
          <a:prstGeom prst="rect">
            <a:avLst/>
          </a:prstGeom>
          <a:noFill/>
          <a:ln>
            <a:noFill/>
          </a:ln>
        </p:spPr>
        <p:txBody>
          <a:bodyPr lIns="91425" tIns="91425" rIns="91425" bIns="91425" anchor="t" anchorCtr="0"/>
          <a:lstStyle>
            <a:lvl1pPr marL="0" marR="0" lvl="0" indent="0" algn="l" rtl="0">
              <a:spcBef>
                <a:spcPts val="427"/>
              </a:spcBef>
              <a:buClr>
                <a:srgbClr val="A5A5A5"/>
              </a:buClr>
              <a:buFont typeface="Arial"/>
              <a:buNone/>
              <a:defRPr sz="2133" b="0" i="0" u="none" strike="noStrike" cap="none">
                <a:solidFill>
                  <a:srgbClr val="A5A5A5"/>
                </a:solidFill>
                <a:latin typeface="Tahoma"/>
                <a:ea typeface="Tahoma"/>
                <a:cs typeface="Tahoma"/>
                <a:sym typeface="Tahoma"/>
              </a:defRPr>
            </a:lvl1pPr>
            <a:lvl2pPr marL="990551" marR="0" lvl="1" indent="-245502" algn="l" rtl="0">
              <a:spcBef>
                <a:spcPts val="480"/>
              </a:spcBef>
              <a:buClr>
                <a:srgbClr val="A5A5A5"/>
              </a:buClr>
              <a:buSzPct val="100000"/>
              <a:buFont typeface="Arial"/>
              <a:buChar char="–"/>
              <a:defRPr sz="2400" b="0" i="0" u="none" strike="noStrike" cap="none">
                <a:solidFill>
                  <a:srgbClr val="A5A5A5"/>
                </a:solidFill>
                <a:latin typeface="Tahoma"/>
                <a:ea typeface="Tahoma"/>
                <a:cs typeface="Tahoma"/>
                <a:sym typeface="Tahoma"/>
              </a:defRPr>
            </a:lvl2pPr>
            <a:lvl3pPr marL="1523923" marR="0" lvl="2" indent="-186223" algn="l" rtl="0">
              <a:spcBef>
                <a:spcPts val="427"/>
              </a:spcBef>
              <a:buClr>
                <a:srgbClr val="A5A5A5"/>
              </a:buClr>
              <a:buSzPct val="100000"/>
              <a:buFont typeface="Arial"/>
              <a:buChar char="•"/>
              <a:defRPr sz="2133" b="0" i="0" u="none" strike="noStrike" cap="none">
                <a:solidFill>
                  <a:srgbClr val="A5A5A5"/>
                </a:solidFill>
                <a:latin typeface="Tahoma"/>
                <a:ea typeface="Tahoma"/>
                <a:cs typeface="Tahoma"/>
                <a:sym typeface="Tahoma"/>
              </a:defRPr>
            </a:lvl3pPr>
            <a:lvl4pPr marL="2133493" marR="0" lvl="3" indent="-203140" algn="l" rtl="0">
              <a:spcBef>
                <a:spcPts val="373"/>
              </a:spcBef>
              <a:buClr>
                <a:srgbClr val="A5A5A5"/>
              </a:buClr>
              <a:buSzPct val="100000"/>
              <a:buFont typeface="Arial"/>
              <a:buChar char="–"/>
              <a:defRPr sz="1867" b="0" i="0" u="none" strike="noStrike" cap="none">
                <a:solidFill>
                  <a:srgbClr val="A5A5A5"/>
                </a:solidFill>
                <a:latin typeface="Tahoma"/>
                <a:ea typeface="Tahoma"/>
                <a:cs typeface="Tahoma"/>
                <a:sym typeface="Tahoma"/>
              </a:defRPr>
            </a:lvl4pPr>
            <a:lvl5pPr marL="2743063" marR="0" lvl="4" indent="-220060" algn="l" rtl="0">
              <a:spcBef>
                <a:spcPts val="320"/>
              </a:spcBef>
              <a:buClr>
                <a:srgbClr val="A5A5A5"/>
              </a:buClr>
              <a:buSzPct val="100000"/>
              <a:buFont typeface="Arial"/>
              <a:buChar char="»"/>
              <a:defRPr sz="1600"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cxnSp>
        <p:nvCxnSpPr>
          <p:cNvPr id="94" name="Shape 94"/>
          <p:cNvCxnSpPr/>
          <p:nvPr/>
        </p:nvCxnSpPr>
        <p:spPr>
          <a:xfrm rot="10800000">
            <a:off x="543877" y="1292221"/>
            <a:ext cx="11090840" cy="0"/>
          </a:xfrm>
          <a:prstGeom prst="straightConnector1">
            <a:avLst/>
          </a:prstGeom>
          <a:noFill/>
          <a:ln w="9525" cap="flat" cmpd="sng">
            <a:solidFill>
              <a:srgbClr val="E0E0E0"/>
            </a:solidFill>
            <a:prstDash val="solid"/>
            <a:round/>
            <a:headEnd type="none" w="med" len="med"/>
            <a:tailEnd type="none" w="med" len="med"/>
          </a:ln>
        </p:spPr>
      </p:cxnSp>
      <p:sp>
        <p:nvSpPr>
          <p:cNvPr id="95" name="Shape 95"/>
          <p:cNvSpPr txBox="1">
            <a:spLocks noGrp="1"/>
          </p:cNvSpPr>
          <p:nvPr>
            <p:ph type="body" idx="6"/>
          </p:nvPr>
        </p:nvSpPr>
        <p:spPr>
          <a:xfrm>
            <a:off x="7637386" y="4941973"/>
            <a:ext cx="3901439" cy="535752"/>
          </a:xfrm>
          <a:prstGeom prst="rect">
            <a:avLst/>
          </a:prstGeom>
          <a:noFill/>
          <a:ln>
            <a:noFill/>
          </a:ln>
        </p:spPr>
        <p:txBody>
          <a:bodyPr lIns="91425" tIns="91425" rIns="91425" bIns="91425" anchor="t" anchorCtr="0"/>
          <a:lstStyle>
            <a:lvl1pPr marL="0" marR="0" lvl="0" indent="0" algn="ctr" rtl="0">
              <a:lnSpc>
                <a:spcPct val="100000"/>
              </a:lnSpc>
              <a:spcBef>
                <a:spcPts val="293"/>
              </a:spcBef>
              <a:spcAft>
                <a:spcPts val="0"/>
              </a:spcAft>
              <a:buClr>
                <a:schemeClr val="dk2"/>
              </a:buClr>
              <a:buFont typeface="Arial"/>
              <a:buNone/>
              <a:defRPr sz="1467" b="0" i="0" u="none" strike="noStrike" cap="none">
                <a:solidFill>
                  <a:schemeClr val="dk2"/>
                </a:solidFill>
                <a:latin typeface="Tahoma"/>
                <a:ea typeface="Tahoma"/>
                <a:cs typeface="Tahoma"/>
                <a:sym typeface="Tahoma"/>
              </a:defRPr>
            </a:lvl1pPr>
            <a:lvl2pPr marL="990551" marR="0" lvl="1" indent="-313234"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2pPr>
            <a:lvl3pPr marL="1523923" marR="0" lvl="2" indent="-237022"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3pPr>
            <a:lvl4pPr marL="2133493" marR="0" lvl="3" indent="-237006"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4pPr>
            <a:lvl5pPr marL="2743063" marR="0" lvl="4" indent="-236993"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2" name="Title 1">
            <a:extLst>
              <a:ext uri="{FF2B5EF4-FFF2-40B4-BE49-F238E27FC236}">
                <a16:creationId xmlns:a16="http://schemas.microsoft.com/office/drawing/2014/main" id="{90FEB692-4AE0-42AB-A581-4F37C660029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891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w/ footers (LIGHT)">
    <p:spTree>
      <p:nvGrpSpPr>
        <p:cNvPr id="1" name=""/>
        <p:cNvGrpSpPr/>
        <p:nvPr/>
      </p:nvGrpSpPr>
      <p:grpSpPr>
        <a:xfrm>
          <a:off x="0" y="0"/>
          <a:ext cx="0" cy="0"/>
          <a:chOff x="0" y="0"/>
          <a:chExt cx="0" cy="0"/>
        </a:xfrm>
      </p:grpSpPr>
      <p:grpSp>
        <p:nvGrpSpPr>
          <p:cNvPr id="17" name="Group 16"/>
          <p:cNvGrpSpPr/>
          <p:nvPr userDrawn="1"/>
        </p:nvGrpSpPr>
        <p:grpSpPr>
          <a:xfrm>
            <a:off x="548640" y="6327511"/>
            <a:ext cx="10848111" cy="288311"/>
            <a:chOff x="548640" y="6327511"/>
            <a:chExt cx="10848111" cy="288311"/>
          </a:xfrm>
        </p:grpSpPr>
        <p:pic>
          <p:nvPicPr>
            <p:cNvPr id="18" name="Picture 17">
              <a:extLst>
                <a:ext uri="{FF2B5EF4-FFF2-40B4-BE49-F238E27FC236}">
                  <a16:creationId xmlns:a16="http://schemas.microsoft.com/office/drawing/2014/main" id="{B3733E3E-5DF4-C24C-82BE-22F5886534C7}"/>
                </a:ext>
              </a:extLst>
            </p:cNvPr>
            <p:cNvPicPr>
              <a:picLocks noChangeAspect="1"/>
            </p:cNvPicPr>
            <p:nvPr userDrawn="1"/>
          </p:nvPicPr>
          <p:blipFill>
            <a:blip r:embed="rId2">
              <a:alphaModFix amt="70000"/>
            </a:blip>
            <a:stretch>
              <a:fillRect/>
            </a:stretch>
          </p:blipFill>
          <p:spPr>
            <a:xfrm>
              <a:off x="548640" y="6327511"/>
              <a:ext cx="1005840" cy="288311"/>
            </a:xfrm>
            <a:prstGeom prst="rect">
              <a:avLst/>
            </a:prstGeom>
          </p:spPr>
        </p:pic>
        <p:sp>
          <p:nvSpPr>
            <p:cNvPr id="21" name="Footer Placeholder 4">
              <a:extLst>
                <a:ext uri="{FF2B5EF4-FFF2-40B4-BE49-F238E27FC236}">
                  <a16:creationId xmlns:a16="http://schemas.microsoft.com/office/drawing/2014/main" id="{E07C2BC5-F2A1-E14D-8CAE-E93D27ADA0DC}"/>
                </a:ext>
              </a:extLst>
            </p:cNvPr>
            <p:cNvSpPr txBox="1">
              <a:spLocks/>
            </p:cNvSpPr>
            <p:nvPr userDrawn="1"/>
          </p:nvSpPr>
          <p:spPr>
            <a:xfrm>
              <a:off x="7751512" y="6445963"/>
              <a:ext cx="3645239" cy="123111"/>
            </a:xfrm>
            <a:prstGeom prst="rect">
              <a:avLst/>
            </a:prstGeom>
            <a:noFill/>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dirty="0">
                  <a:solidFill>
                    <a:schemeClr val="bg1">
                      <a:lumMod val="50000"/>
                      <a:alpha val="60000"/>
                    </a:schemeClr>
                  </a:solidFill>
                  <a:latin typeface="+mn-lt"/>
                  <a:ea typeface="Roboto" panose="02000000000000000000" pitchFamily="2" charset="0"/>
                  <a:cs typeface="Roboto" charset="0"/>
                </a:rPr>
                <a:t>© </a:t>
              </a:r>
              <a:r>
                <a:rPr lang="en-US" sz="800" dirty="0">
                  <a:solidFill>
                    <a:schemeClr val="bg1">
                      <a:lumMod val="50000"/>
                      <a:alpha val="60000"/>
                    </a:schemeClr>
                  </a:solidFill>
                  <a:latin typeface="+mn-lt"/>
                  <a:ea typeface="Roboto" panose="02000000000000000000" pitchFamily="2" charset="0"/>
                  <a:cs typeface="Roboto" charset="0"/>
                </a:rPr>
                <a:t>2019 Rubrik</a:t>
              </a:r>
              <a:r>
                <a:rPr sz="800" dirty="0">
                  <a:solidFill>
                    <a:schemeClr val="bg1">
                      <a:lumMod val="50000"/>
                      <a:alpha val="60000"/>
                    </a:schemeClr>
                  </a:solidFill>
                  <a:latin typeface="+mn-lt"/>
                  <a:ea typeface="Roboto" panose="02000000000000000000" pitchFamily="2" charset="0"/>
                  <a:cs typeface="Roboto" charset="0"/>
                </a:rPr>
                <a:t>. All rights reserved.</a:t>
              </a:r>
            </a:p>
          </p:txBody>
        </p:sp>
      </p:grpSp>
    </p:spTree>
    <p:extLst>
      <p:ext uri="{BB962C8B-B14F-4D97-AF65-F5344CB8AC3E}">
        <p14:creationId xmlns:p14="http://schemas.microsoft.com/office/powerpoint/2010/main" val="298399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334D819-9F07-4261-B09B-9E467E5D9002}" type="datetimeFigureOut">
              <a:rPr lang="en-US" smtClean="0"/>
              <a:pPr/>
              <a:t>2/4/2020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71766878-3199-4EAB-94E7-2D6D11070E14}" type="slidenum">
              <a:rPr lang="en-US" smtClean="0"/>
              <a:pPr/>
              <a:t>‹#›</a:t>
            </a:fld>
            <a:endParaRPr lang="en-US" dirty="0"/>
          </a:p>
        </p:txBody>
      </p:sp>
      <p:pic>
        <p:nvPicPr>
          <p:cNvPr id="10" name="Picture 9">
            <a:extLst>
              <a:ext uri="{FF2B5EF4-FFF2-40B4-BE49-F238E27FC236}">
                <a16:creationId xmlns:a16="http://schemas.microsoft.com/office/drawing/2014/main" id="{98F4FE7D-B4B2-47F6-A41E-FFDA6397DB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32" y="6218015"/>
            <a:ext cx="696536" cy="713832"/>
          </a:xfrm>
          <a:prstGeom prst="rect">
            <a:avLst/>
          </a:prstGeom>
        </p:spPr>
      </p:pic>
    </p:spTree>
    <p:extLst>
      <p:ext uri="{BB962C8B-B14F-4D97-AF65-F5344CB8AC3E}">
        <p14:creationId xmlns:p14="http://schemas.microsoft.com/office/powerpoint/2010/main" val="2749415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ection Header Splash">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334D819-9F07-4261-B09B-9E467E5D9002}" type="datetimeFigureOut">
              <a:rPr lang="en-US" smtClean="0"/>
              <a:pPr/>
              <a:t>2/4/2020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71766878-3199-4EAB-94E7-2D6D11070E14}" type="slidenum">
              <a:rPr lang="en-US" smtClean="0"/>
              <a:pPr/>
              <a:t>‹#›</a:t>
            </a:fld>
            <a:endParaRPr lang="en-US" dirty="0"/>
          </a:p>
        </p:txBody>
      </p:sp>
      <p:pic>
        <p:nvPicPr>
          <p:cNvPr id="10" name="Picture 9">
            <a:extLst>
              <a:ext uri="{FF2B5EF4-FFF2-40B4-BE49-F238E27FC236}">
                <a16:creationId xmlns:a16="http://schemas.microsoft.com/office/drawing/2014/main" id="{98F4FE7D-B4B2-47F6-A41E-FFDA6397DB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32" y="6218015"/>
            <a:ext cx="696536" cy="713832"/>
          </a:xfrm>
          <a:prstGeom prst="rect">
            <a:avLst/>
          </a:prstGeom>
        </p:spPr>
      </p:pic>
    </p:spTree>
    <p:extLst>
      <p:ext uri="{BB962C8B-B14F-4D97-AF65-F5344CB8AC3E}">
        <p14:creationId xmlns:p14="http://schemas.microsoft.com/office/powerpoint/2010/main" val="1945401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221877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61824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87367222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59058964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257341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199165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eet_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041628"/>
            <a:ext cx="10515600" cy="453482"/>
          </a:xfrm>
        </p:spPr>
        <p:txBody>
          <a:bodyPr>
            <a:noAutofit/>
          </a:bodyPr>
          <a:lstStyle>
            <a:lvl1pPr algn="r">
              <a:defRPr sz="1800" b="1">
                <a:solidFill>
                  <a:srgbClr val="5B5DB5"/>
                </a:solidFill>
                <a:latin typeface="Gotham Book" charset="0"/>
                <a:ea typeface="Gotham Book" charset="0"/>
                <a:cs typeface="Gotham Book" charset="0"/>
              </a:defRPr>
            </a:lvl1pPr>
          </a:lstStyle>
          <a:p>
            <a:r>
              <a:rPr lang="en-US" dirty="0"/>
              <a:t>Link to Tweet / Media</a:t>
            </a:r>
          </a:p>
        </p:txBody>
      </p:sp>
      <p:sp>
        <p:nvSpPr>
          <p:cNvPr id="3" name="Content Placeholder 2"/>
          <p:cNvSpPr>
            <a:spLocks noGrp="1"/>
          </p:cNvSpPr>
          <p:nvPr>
            <p:ph idx="1"/>
          </p:nvPr>
        </p:nvSpPr>
        <p:spPr>
          <a:xfrm>
            <a:off x="838200" y="615134"/>
            <a:ext cx="10515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176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71766878-3199-4EAB-94E7-2D6D11070E14}" type="slidenum">
              <a:rPr lang="en-US" smtClean="0"/>
              <a:t>‹#›</a:t>
            </a:fld>
            <a:endParaRPr lang="en-US" dirty="0"/>
          </a:p>
        </p:txBody>
      </p:sp>
    </p:spTree>
    <p:extLst>
      <p:ext uri="{BB962C8B-B14F-4D97-AF65-F5344CB8AC3E}">
        <p14:creationId xmlns:p14="http://schemas.microsoft.com/office/powerpoint/2010/main" val="355660847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9334D819-9F07-4261-B09B-9E467E5D9002}" type="datetimeFigureOut">
              <a:rPr lang="en-US" smtClean="0"/>
              <a:t>2/4/2020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71766878-3199-4EAB-94E7-2D6D11070E14}" type="slidenum">
              <a:rPr lang="en-US" smtClean="0"/>
              <a:t>‹#›</a:t>
            </a:fld>
            <a:endParaRPr lang="en-US" dirty="0"/>
          </a:p>
        </p:txBody>
      </p:sp>
    </p:spTree>
    <p:extLst>
      <p:ext uri="{BB962C8B-B14F-4D97-AF65-F5344CB8AC3E}">
        <p14:creationId xmlns:p14="http://schemas.microsoft.com/office/powerpoint/2010/main" val="275959908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033093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52755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467">
                <a:latin typeface="Arial"/>
                <a:cs typeface="Arial"/>
              </a:defRPr>
            </a:lvl1pPr>
          </a:lstStyle>
          <a:p>
            <a:r>
              <a:rPr lang="en-US" dirty="0"/>
              <a:t>Click to edit Master title style</a:t>
            </a:r>
          </a:p>
        </p:txBody>
      </p:sp>
      <p:sp>
        <p:nvSpPr>
          <p:cNvPr id="7" name="Date Placeholder 3"/>
          <p:cNvSpPr>
            <a:spLocks noGrp="1"/>
          </p:cNvSpPr>
          <p:nvPr>
            <p:ph type="dt" sz="half" idx="10"/>
          </p:nvPr>
        </p:nvSpPr>
        <p:spPr>
          <a:xfrm>
            <a:off x="8263468" y="6326651"/>
            <a:ext cx="1557867" cy="365125"/>
          </a:xfrm>
          <a:prstGeom prst="rect">
            <a:avLst/>
          </a:prstGeom>
        </p:spPr>
        <p:txBody>
          <a:bodyPr/>
          <a:lstStyle>
            <a:lvl1pPr algn="ctr">
              <a:defRPr sz="1067">
                <a:solidFill>
                  <a:srgbClr val="B8B9BB"/>
                </a:solidFill>
                <a:latin typeface="Arial"/>
                <a:cs typeface="Arial"/>
              </a:defRPr>
            </a:lvl1pPr>
          </a:lstStyle>
          <a:p>
            <a:fld id="{5D7BA63F-3353-457C-9FFB-0436CE73DCD9}" type="datetime1">
              <a:rPr lang="en-US" smtClean="0"/>
              <a:pPr/>
              <a:t>2/4/2020</a:t>
            </a:fld>
            <a:endParaRPr lang="en-US" dirty="0"/>
          </a:p>
        </p:txBody>
      </p:sp>
      <p:sp>
        <p:nvSpPr>
          <p:cNvPr id="9" name="Slide Number Placeholder 5"/>
          <p:cNvSpPr>
            <a:spLocks noGrp="1"/>
          </p:cNvSpPr>
          <p:nvPr>
            <p:ph type="sldNum" sz="quarter" idx="12"/>
          </p:nvPr>
        </p:nvSpPr>
        <p:spPr>
          <a:xfrm>
            <a:off x="10103555" y="6326651"/>
            <a:ext cx="1478844" cy="365125"/>
          </a:xfrm>
          <a:prstGeom prst="rect">
            <a:avLst/>
          </a:prstGeom>
        </p:spPr>
        <p:txBody>
          <a:bodyPr/>
          <a:lstStyle>
            <a:lvl1pPr algn="r">
              <a:defRPr sz="1067">
                <a:solidFill>
                  <a:srgbClr val="B8B9BB"/>
                </a:solidFill>
                <a:latin typeface="Arial"/>
                <a:cs typeface="Arial"/>
              </a:defRPr>
            </a:lvl1pPr>
          </a:lstStyle>
          <a:p>
            <a:fld id="{013BD505-9C13-4145-B624-2C211D6155BD}" type="slidenum">
              <a:rPr lang="en-US" smtClean="0"/>
              <a:pPr/>
              <a:t>‹#›</a:t>
            </a:fld>
            <a:endParaRPr lang="en-US" dirty="0"/>
          </a:p>
        </p:txBody>
      </p:sp>
      <p:sp>
        <p:nvSpPr>
          <p:cNvPr id="11" name="Content Placeholder 10"/>
          <p:cNvSpPr>
            <a:spLocks noGrp="1"/>
          </p:cNvSpPr>
          <p:nvPr>
            <p:ph sz="quarter" idx="13"/>
          </p:nvPr>
        </p:nvSpPr>
        <p:spPr>
          <a:xfrm>
            <a:off x="596902" y="1711073"/>
            <a:ext cx="10985500" cy="4165601"/>
          </a:xfrm>
          <a:prstGeom prst="rect">
            <a:avLst/>
          </a:prstGeom>
        </p:spPr>
        <p:txBody>
          <a:bodyPr lIns="0"/>
          <a:lstStyle>
            <a:lvl1pPr>
              <a:buClr>
                <a:schemeClr val="accent4"/>
              </a:buClr>
              <a:buSzPct val="110000"/>
              <a:defRPr>
                <a:latin typeface="Arial"/>
                <a:cs typeface="Arial"/>
              </a:defRPr>
            </a:lvl1pPr>
            <a:lvl2pPr marL="916472" indent="-306903">
              <a:buClr>
                <a:schemeClr val="accent4"/>
              </a:buClr>
              <a:buSzPct val="110000"/>
              <a:defRPr sz="1867">
                <a:latin typeface="Arial"/>
                <a:cs typeface="Arial"/>
              </a:defRPr>
            </a:lvl2pPr>
            <a:lvl3pPr marL="1445612" indent="-226473">
              <a:buClr>
                <a:schemeClr val="accent4"/>
              </a:buClr>
              <a:buSzPct val="110000"/>
              <a:defRPr sz="1600">
                <a:latin typeface="Arial"/>
                <a:cs typeface="Arial"/>
              </a:defRPr>
            </a:lvl3pPr>
            <a:lvl4pPr marL="2057298" indent="-228589">
              <a:buClr>
                <a:schemeClr val="accent4"/>
              </a:buClr>
              <a:buSzPct val="110000"/>
              <a:defRPr sz="1467">
                <a:latin typeface="Arial"/>
                <a:cs typeface="Arial"/>
              </a:defRPr>
            </a:lvl4pPr>
            <a:lvl5pPr marL="2666867" indent="-228589">
              <a:buClr>
                <a:schemeClr val="accent4"/>
              </a:buClr>
              <a:buSzPct val="110000"/>
              <a:defRPr sz="14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a:xfrm flipH="1">
            <a:off x="543881"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486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tile tx="0" ty="0" sx="100000" sy="100000" flip="none" algn="br"/>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a:ln>
            <a:noFill/>
          </a:ln>
        </p:spPr>
        <p:txBody>
          <a:bodyPr anchor="b"/>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a:noFill/>
        </p:spPr>
        <p:txBody>
          <a:bodyP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9764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Gotham Book" charset="0"/>
                <a:ea typeface="Gotham Book" charset="0"/>
                <a:cs typeface="Gotham Book"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25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atin typeface="Gotham Book" charset="0"/>
                <a:ea typeface="Gotham Book" charset="0"/>
                <a:cs typeface="Gotham Book"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67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298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86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Gotham Book" charset="0"/>
                <a:ea typeface="Gotham Book" charset="0"/>
                <a:cs typeface="Gotham Book"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Arial" charset="0"/>
                <a:ea typeface="Arial" charset="0"/>
                <a:cs typeface="Arial" charset="0"/>
              </a:defRPr>
            </a:lvl1pPr>
            <a:lvl2pPr>
              <a:defRPr sz="2800">
                <a:latin typeface="Arial" charset="0"/>
                <a:ea typeface="Arial" charset="0"/>
                <a:cs typeface="Arial" charset="0"/>
              </a:defRPr>
            </a:lvl2pPr>
            <a:lvl3pPr>
              <a:defRPr sz="2400">
                <a:latin typeface="Arial" charset="0"/>
                <a:ea typeface="Arial" charset="0"/>
                <a:cs typeface="Arial" charset="0"/>
              </a:defRPr>
            </a:lvl3pPr>
            <a:lvl4pPr>
              <a:defRPr sz="2000">
                <a:latin typeface="Arial" charset="0"/>
                <a:ea typeface="Arial" charset="0"/>
                <a:cs typeface="Arial" charset="0"/>
              </a:defRPr>
            </a:lvl4pPr>
            <a:lvl5pPr>
              <a:defRPr sz="2000">
                <a:latin typeface="Arial" charset="0"/>
                <a:ea typeface="Arial" charset="0"/>
                <a:cs typeface="Arial"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00265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rotWithShape="1">
          <a:blip r:embed="rId23">
            <a:extLst>
              <a:ext uri="{28A0092B-C50C-407E-A947-70E740481C1C}">
                <a14:useLocalDpi xmlns:a14="http://schemas.microsoft.com/office/drawing/2010/main" val="0"/>
              </a:ext>
            </a:extLst>
          </a:blip>
          <a:srcRect l="26186" t="19777" r="24817" b="20289"/>
          <a:stretch/>
        </p:blipFill>
        <p:spPr>
          <a:xfrm>
            <a:off x="5897781" y="6311899"/>
            <a:ext cx="396438" cy="463369"/>
          </a:xfrm>
          <a:prstGeom prst="rect">
            <a:avLst/>
          </a:prstGeom>
        </p:spPr>
      </p:pic>
    </p:spTree>
    <p:extLst>
      <p:ext uri="{BB962C8B-B14F-4D97-AF65-F5344CB8AC3E}">
        <p14:creationId xmlns:p14="http://schemas.microsoft.com/office/powerpoint/2010/main" val="37078639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96" r:id="rId21"/>
  </p:sldLayoutIdLst>
  <p:txStyles>
    <p:titleStyle>
      <a:lvl1pPr algn="l" defTabSz="914400" rtl="0" eaLnBrk="1" latinLnBrk="0" hangingPunct="1">
        <a:lnSpc>
          <a:spcPct val="90000"/>
        </a:lnSpc>
        <a:spcBef>
          <a:spcPct val="0"/>
        </a:spcBef>
        <a:buNone/>
        <a:defRPr sz="4400" b="1" kern="1200">
          <a:solidFill>
            <a:schemeClr val="accent1"/>
          </a:solidFill>
          <a:latin typeface="Gotham Book" charset="0"/>
          <a:ea typeface="Gotham Book" charset="0"/>
          <a:cs typeface="Gotham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2">
              <a:lumMod val="50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2">
              <a:lumMod val="50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2">
              <a:lumMod val="50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334D819-9F07-4261-B09B-9E467E5D9002}" type="datetimeFigureOut">
              <a:rPr lang="en-US" smtClean="0"/>
              <a:pPr/>
              <a:t>2/4/2020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5717736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hyperlink" Target="https://slack-invite-automation.azurewebsites.ne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en.wikipedia.org/wiki/File:Octicons-mark-github.svg" TargetMode="External"/><Relationship Id="rId7"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hyperlink" Target="https://build.rubrik.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08729"/>
            <a:ext cx="9144000" cy="2387600"/>
          </a:xfrm>
        </p:spPr>
        <p:txBody>
          <a:bodyPr>
            <a:normAutofit/>
          </a:bodyPr>
          <a:lstStyle/>
          <a:p>
            <a:r>
              <a:rPr lang="en-US" sz="5400" dirty="0"/>
              <a:t>Standard Rubrik Pitch</a:t>
            </a:r>
            <a:br>
              <a:rPr lang="en-US" sz="5400" dirty="0"/>
            </a:br>
            <a:r>
              <a:rPr lang="en-US" sz="5400" dirty="0"/>
              <a:t>(Slide 1/100)</a:t>
            </a:r>
          </a:p>
        </p:txBody>
      </p:sp>
    </p:spTree>
    <p:extLst>
      <p:ext uri="{BB962C8B-B14F-4D97-AF65-F5344CB8AC3E}">
        <p14:creationId xmlns:p14="http://schemas.microsoft.com/office/powerpoint/2010/main" val="375915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p:txBody>
          <a:bodyPr/>
          <a:lstStyle/>
          <a:p>
            <a:r>
              <a:rPr lang="en-US" dirty="0"/>
              <a:t>Documentation</a:t>
            </a:r>
          </a:p>
        </p:txBody>
      </p:sp>
      <p:pic>
        <p:nvPicPr>
          <p:cNvPr id="5" name="Picture 4">
            <a:extLst>
              <a:ext uri="{FF2B5EF4-FFF2-40B4-BE49-F238E27FC236}">
                <a16:creationId xmlns:a16="http://schemas.microsoft.com/office/drawing/2014/main" id="{7A687164-20CE-4529-83B4-F5243BC8E514}"/>
              </a:ext>
            </a:extLst>
          </p:cNvPr>
          <p:cNvPicPr>
            <a:picLocks noChangeAspect="1"/>
          </p:cNvPicPr>
          <p:nvPr/>
        </p:nvPicPr>
        <p:blipFill>
          <a:blip r:embed="rId3"/>
          <a:stretch>
            <a:fillRect/>
          </a:stretch>
        </p:blipFill>
        <p:spPr>
          <a:xfrm>
            <a:off x="645103" y="1548448"/>
            <a:ext cx="7771207" cy="4578220"/>
          </a:xfrm>
          <a:prstGeom prst="rect">
            <a:avLst/>
          </a:prstGeom>
        </p:spPr>
      </p:pic>
      <p:pic>
        <p:nvPicPr>
          <p:cNvPr id="4" name="Picture 3">
            <a:extLst>
              <a:ext uri="{FF2B5EF4-FFF2-40B4-BE49-F238E27FC236}">
                <a16:creationId xmlns:a16="http://schemas.microsoft.com/office/drawing/2014/main" id="{A3653AE7-C1E4-4843-A30B-0E690DDA4670}"/>
              </a:ext>
            </a:extLst>
          </p:cNvPr>
          <p:cNvPicPr>
            <a:picLocks noChangeAspect="1"/>
          </p:cNvPicPr>
          <p:nvPr/>
        </p:nvPicPr>
        <p:blipFill>
          <a:blip r:embed="rId4"/>
          <a:stretch>
            <a:fillRect/>
          </a:stretch>
        </p:blipFill>
        <p:spPr>
          <a:xfrm>
            <a:off x="6522720" y="115888"/>
            <a:ext cx="5450897" cy="4797003"/>
          </a:xfrm>
          <a:prstGeom prst="rect">
            <a:avLst/>
          </a:prstGeom>
        </p:spPr>
      </p:pic>
    </p:spTree>
    <p:extLst>
      <p:ext uri="{BB962C8B-B14F-4D97-AF65-F5344CB8AC3E}">
        <p14:creationId xmlns:p14="http://schemas.microsoft.com/office/powerpoint/2010/main" val="3139392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836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Contributions</a:t>
            </a:r>
          </a:p>
        </p:txBody>
      </p:sp>
      <p:sp>
        <p:nvSpPr>
          <p:cNvPr id="3" name="Content Placeholder 2"/>
          <p:cNvSpPr>
            <a:spLocks noGrp="1"/>
          </p:cNvSpPr>
          <p:nvPr>
            <p:ph idx="1"/>
          </p:nvPr>
        </p:nvSpPr>
        <p:spPr/>
        <p:txBody>
          <a:bodyPr/>
          <a:lstStyle/>
          <a:p>
            <a:r>
              <a:rPr lang="en-US" dirty="0"/>
              <a:t>Pull Requests (PRs) are used by individuals who wish to contribute to a project. The high level workflow is as follows:</a:t>
            </a:r>
          </a:p>
          <a:p>
            <a:pPr lvl="1"/>
            <a:r>
              <a:rPr lang="en-US" dirty="0"/>
              <a:t>Individual creates a Fork of a Rubrik Build project to their own GitHub account.</a:t>
            </a:r>
          </a:p>
          <a:p>
            <a:pPr lvl="1"/>
            <a:r>
              <a:rPr lang="en-US" dirty="0"/>
              <a:t>Individual makes changes to the Fork copy of the project.</a:t>
            </a:r>
          </a:p>
          <a:p>
            <a:pPr lvl="1"/>
            <a:r>
              <a:rPr lang="en-US" dirty="0"/>
              <a:t>Individual submits a PR requesting that the Rubrik Build project “pull in” their changes.</a:t>
            </a:r>
          </a:p>
          <a:p>
            <a:r>
              <a:rPr lang="en-US" dirty="0"/>
              <a:t>Issues are also helpful. Help us identify problems!</a:t>
            </a:r>
          </a:p>
        </p:txBody>
      </p:sp>
    </p:spTree>
    <p:extLst>
      <p:ext uri="{BB962C8B-B14F-4D97-AF65-F5344CB8AC3E}">
        <p14:creationId xmlns:p14="http://schemas.microsoft.com/office/powerpoint/2010/main" val="999794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Non-Code Contributions</a:t>
            </a:r>
          </a:p>
        </p:txBody>
      </p:sp>
      <p:sp>
        <p:nvSpPr>
          <p:cNvPr id="3" name="Content Placeholder 2"/>
          <p:cNvSpPr>
            <a:spLocks noGrp="1"/>
          </p:cNvSpPr>
          <p:nvPr>
            <p:ph idx="1"/>
          </p:nvPr>
        </p:nvSpPr>
        <p:spPr/>
        <p:txBody>
          <a:bodyPr>
            <a:noAutofit/>
          </a:bodyPr>
          <a:lstStyle/>
          <a:p>
            <a:r>
              <a:rPr lang="en-US" dirty="0"/>
              <a:t>Hosting or speaking at meetups</a:t>
            </a:r>
          </a:p>
          <a:p>
            <a:r>
              <a:rPr lang="en-US" dirty="0"/>
              <a:t>Artistic contributions</a:t>
            </a:r>
          </a:p>
          <a:p>
            <a:r>
              <a:rPr lang="en-US" dirty="0"/>
              <a:t>Updating existing documentation and adding new features</a:t>
            </a:r>
          </a:p>
          <a:p>
            <a:r>
              <a:rPr lang="en-US" dirty="0"/>
              <a:t>Translation and localization</a:t>
            </a:r>
          </a:p>
          <a:p>
            <a:r>
              <a:rPr lang="en-US" dirty="0"/>
              <a:t>GitHub management (tags, issue triage, etc.)</a:t>
            </a:r>
          </a:p>
        </p:txBody>
      </p:sp>
    </p:spTree>
    <p:extLst>
      <p:ext uri="{BB962C8B-B14F-4D97-AF65-F5344CB8AC3E}">
        <p14:creationId xmlns:p14="http://schemas.microsoft.com/office/powerpoint/2010/main" val="10400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D2B567-E8CD-4863-B0BC-09E106419521}"/>
              </a:ext>
            </a:extLst>
          </p:cNvPr>
          <p:cNvSpPr>
            <a:spLocks noGrp="1"/>
          </p:cNvSpPr>
          <p:nvPr>
            <p:ph type="title"/>
          </p:nvPr>
        </p:nvSpPr>
        <p:spPr/>
        <p:txBody>
          <a:bodyPr/>
          <a:lstStyle/>
          <a:p>
            <a:r>
              <a:rPr lang="en-US" dirty="0"/>
              <a:t>Work Together on Features</a:t>
            </a:r>
          </a:p>
        </p:txBody>
      </p:sp>
      <p:pic>
        <p:nvPicPr>
          <p:cNvPr id="9" name="Picture Placeholder 8">
            <a:extLst>
              <a:ext uri="{FF2B5EF4-FFF2-40B4-BE49-F238E27FC236}">
                <a16:creationId xmlns:a16="http://schemas.microsoft.com/office/drawing/2014/main" id="{73D09427-24A4-495D-82D0-2126CD39A535}"/>
              </a:ext>
            </a:extLst>
          </p:cNvPr>
          <p:cNvPicPr>
            <a:picLocks noGrp="1" noChangeAspect="1"/>
          </p:cNvPicPr>
          <p:nvPr>
            <p:ph type="pic" idx="1"/>
          </p:nvPr>
        </p:nvPicPr>
        <p:blipFill>
          <a:blip r:embed="rId2"/>
          <a:srcRect t="11134" b="11134"/>
          <a:stretch>
            <a:fillRect/>
          </a:stretch>
        </p:blipFill>
        <p:spPr>
          <a:prstGeom prst="rect">
            <a:avLst/>
          </a:prstGeom>
        </p:spPr>
      </p:pic>
      <p:sp>
        <p:nvSpPr>
          <p:cNvPr id="8" name="Text Placeholder 7">
            <a:extLst>
              <a:ext uri="{FF2B5EF4-FFF2-40B4-BE49-F238E27FC236}">
                <a16:creationId xmlns:a16="http://schemas.microsoft.com/office/drawing/2014/main" id="{56FB5270-6504-4EFE-90D6-B569194010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08295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1C1A-9B32-4B5F-AF91-4DE8B78E3AA6}"/>
              </a:ext>
            </a:extLst>
          </p:cNvPr>
          <p:cNvSpPr>
            <a:spLocks noGrp="1"/>
          </p:cNvSpPr>
          <p:nvPr>
            <p:ph type="title"/>
          </p:nvPr>
        </p:nvSpPr>
        <p:spPr>
          <a:xfrm>
            <a:off x="1352282" y="1709740"/>
            <a:ext cx="10135673" cy="2852737"/>
          </a:xfrm>
        </p:spPr>
        <p:txBody>
          <a:bodyPr>
            <a:noAutofit/>
          </a:bodyPr>
          <a:lstStyle/>
          <a:p>
            <a:r>
              <a:rPr lang="en-US" sz="4000" dirty="0"/>
              <a:t>As a new Rubrik customer I wanted to be able to set some of these settings and configurations via script and found adding them to the SDK was easier than I thought. :)</a:t>
            </a:r>
          </a:p>
        </p:txBody>
      </p:sp>
      <p:sp>
        <p:nvSpPr>
          <p:cNvPr id="4" name="Text Placeholder 3">
            <a:extLst>
              <a:ext uri="{FF2B5EF4-FFF2-40B4-BE49-F238E27FC236}">
                <a16:creationId xmlns:a16="http://schemas.microsoft.com/office/drawing/2014/main" id="{47F2D43A-4DE3-4988-8091-F727A53E3B01}"/>
              </a:ext>
            </a:extLst>
          </p:cNvPr>
          <p:cNvSpPr>
            <a:spLocks noGrp="1"/>
          </p:cNvSpPr>
          <p:nvPr>
            <p:ph type="body" idx="1"/>
          </p:nvPr>
        </p:nvSpPr>
        <p:spPr>
          <a:xfrm>
            <a:off x="1352281" y="4589464"/>
            <a:ext cx="9995169" cy="1500187"/>
          </a:xfrm>
        </p:spPr>
        <p:txBody>
          <a:bodyPr>
            <a:normAutofit/>
          </a:bodyPr>
          <a:lstStyle/>
          <a:p>
            <a:r>
              <a:rPr lang="en-US" sz="2000" dirty="0">
                <a:solidFill>
                  <a:schemeClr val="tx1">
                    <a:lumMod val="50000"/>
                    <a:lumOff val="50000"/>
                  </a:schemeClr>
                </a:solidFill>
              </a:rPr>
              <a:t>https://github.com/rubrikinc/rubrik-sdk-for-powershell/pull/263</a:t>
            </a:r>
          </a:p>
        </p:txBody>
      </p:sp>
      <p:sp>
        <p:nvSpPr>
          <p:cNvPr id="3" name="TextBox 2">
            <a:extLst>
              <a:ext uri="{FF2B5EF4-FFF2-40B4-BE49-F238E27FC236}">
                <a16:creationId xmlns:a16="http://schemas.microsoft.com/office/drawing/2014/main" id="{D87F1032-41C6-7C46-A46F-8FC977BA1449}"/>
              </a:ext>
            </a:extLst>
          </p:cNvPr>
          <p:cNvSpPr txBox="1"/>
          <p:nvPr/>
        </p:nvSpPr>
        <p:spPr>
          <a:xfrm>
            <a:off x="592429" y="1177465"/>
            <a:ext cx="1519707" cy="163121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4BA0B3"/>
                </a:solidFill>
                <a:effectLst/>
                <a:uLnTx/>
                <a:uFillTx/>
                <a:latin typeface="Gotham Medium" pitchFamily="2" charset="0"/>
                <a:ea typeface="+mn-ea"/>
                <a:cs typeface="+mn-cs"/>
              </a:rPr>
              <a:t>“</a:t>
            </a:r>
          </a:p>
        </p:txBody>
      </p:sp>
    </p:spTree>
    <p:extLst>
      <p:ext uri="{BB962C8B-B14F-4D97-AF65-F5344CB8AC3E}">
        <p14:creationId xmlns:p14="http://schemas.microsoft.com/office/powerpoint/2010/main" val="99503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628" y="1248993"/>
            <a:ext cx="4645250" cy="2889114"/>
          </a:xfrm>
        </p:spPr>
        <p:txBody>
          <a:bodyPr vert="horz" lIns="91440" tIns="45720" rIns="91440" bIns="45720" rtlCol="0" anchor="b">
            <a:normAutofit fontScale="90000"/>
          </a:bodyPr>
          <a:lstStyle/>
          <a:p>
            <a:r>
              <a:rPr lang="en-US" dirty="0">
                <a:latin typeface="+mj-lt"/>
                <a:ea typeface="+mj-ea"/>
                <a:cs typeface="+mj-cs"/>
              </a:rPr>
              <a:t>Use Case Overview</a:t>
            </a:r>
            <a:br>
              <a:rPr lang="en-US" dirty="0">
                <a:latin typeface="+mj-lt"/>
                <a:ea typeface="+mj-ea"/>
                <a:cs typeface="+mj-cs"/>
              </a:rPr>
            </a:br>
            <a:br>
              <a:rPr lang="en-US" dirty="0">
                <a:latin typeface="+mj-lt"/>
                <a:ea typeface="+mj-ea"/>
                <a:cs typeface="+mj-cs"/>
              </a:rPr>
            </a:br>
            <a:r>
              <a:rPr lang="en-US" dirty="0">
                <a:latin typeface="+mj-lt"/>
                <a:ea typeface="+mj-ea"/>
                <a:cs typeface="+mj-cs"/>
              </a:rPr>
              <a:t>Roxie</a:t>
            </a:r>
          </a:p>
        </p:txBody>
      </p:sp>
      <p:pic>
        <p:nvPicPr>
          <p:cNvPr id="5" name="Picture 4">
            <a:extLst>
              <a:ext uri="{FF2B5EF4-FFF2-40B4-BE49-F238E27FC236}">
                <a16:creationId xmlns:a16="http://schemas.microsoft.com/office/drawing/2014/main" id="{B542C532-8DF9-4394-8036-FD03569F4C72}"/>
              </a:ext>
            </a:extLst>
          </p:cNvPr>
          <p:cNvPicPr>
            <a:picLocks noChangeAspect="1"/>
          </p:cNvPicPr>
          <p:nvPr/>
        </p:nvPicPr>
        <p:blipFill rotWithShape="1">
          <a:blip r:embed="rId2"/>
          <a:srcRect r="102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468865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042C-E1A1-8B4A-B262-7822D8BC4A35}"/>
              </a:ext>
            </a:extLst>
          </p:cNvPr>
          <p:cNvSpPr>
            <a:spLocks noGrp="1"/>
          </p:cNvSpPr>
          <p:nvPr>
            <p:ph type="title"/>
          </p:nvPr>
        </p:nvSpPr>
        <p:spPr/>
        <p:txBody>
          <a:bodyPr/>
          <a:lstStyle/>
          <a:p>
            <a:r>
              <a:rPr lang="en-US" dirty="0"/>
              <a:t>What are we working with?</a:t>
            </a:r>
          </a:p>
        </p:txBody>
      </p:sp>
      <p:sp>
        <p:nvSpPr>
          <p:cNvPr id="4" name="Content Placeholder 3">
            <a:extLst>
              <a:ext uri="{FF2B5EF4-FFF2-40B4-BE49-F238E27FC236}">
                <a16:creationId xmlns:a16="http://schemas.microsoft.com/office/drawing/2014/main" id="{C08BE46E-85B8-D048-A71F-C6BE5129D4CF}"/>
              </a:ext>
            </a:extLst>
          </p:cNvPr>
          <p:cNvSpPr>
            <a:spLocks noGrp="1"/>
          </p:cNvSpPr>
          <p:nvPr>
            <p:ph sz="half" idx="1"/>
          </p:nvPr>
        </p:nvSpPr>
        <p:spPr>
          <a:xfrm>
            <a:off x="1578428" y="1825625"/>
            <a:ext cx="3646715" cy="4351338"/>
          </a:xfrm>
        </p:spPr>
        <p:txBody>
          <a:bodyPr/>
          <a:lstStyle/>
          <a:p>
            <a:pPr marL="0" indent="0">
              <a:buNone/>
            </a:pPr>
            <a:r>
              <a:rPr lang="en-US" dirty="0"/>
              <a:t>Rubrik CDM</a:t>
            </a:r>
          </a:p>
          <a:p>
            <a:pPr marL="0" indent="0">
              <a:buNone/>
            </a:pPr>
            <a:endParaRPr lang="en-US" dirty="0"/>
          </a:p>
          <a:p>
            <a:pPr marL="0" indent="0">
              <a:buNone/>
            </a:pPr>
            <a:r>
              <a:rPr lang="en-US" dirty="0"/>
              <a:t>Amazon Lex</a:t>
            </a:r>
          </a:p>
          <a:p>
            <a:pPr marL="0" indent="0">
              <a:buNone/>
            </a:pPr>
            <a:endParaRPr lang="en-US" dirty="0"/>
          </a:p>
          <a:p>
            <a:pPr marL="0" indent="0">
              <a:buNone/>
            </a:pPr>
            <a:r>
              <a:rPr lang="en-US" dirty="0"/>
              <a:t>AWS Lambda</a:t>
            </a:r>
          </a:p>
        </p:txBody>
      </p:sp>
      <p:pic>
        <p:nvPicPr>
          <p:cNvPr id="13" name="Content Placeholder 12">
            <a:extLst>
              <a:ext uri="{FF2B5EF4-FFF2-40B4-BE49-F238E27FC236}">
                <a16:creationId xmlns:a16="http://schemas.microsoft.com/office/drawing/2014/main" id="{BABA52A0-8F12-BB4A-8EEB-7E7960F786F3}"/>
              </a:ext>
            </a:extLst>
          </p:cNvPr>
          <p:cNvPicPr>
            <a:picLocks noGrp="1" noChangeAspect="1"/>
          </p:cNvPicPr>
          <p:nvPr>
            <p:ph sz="half" idx="2"/>
          </p:nvPr>
        </p:nvPicPr>
        <p:blipFill>
          <a:blip r:embed="rId3"/>
          <a:stretch>
            <a:fillRect/>
          </a:stretch>
        </p:blipFill>
        <p:spPr>
          <a:xfrm>
            <a:off x="751115" y="1716766"/>
            <a:ext cx="642257" cy="642257"/>
          </a:xfrm>
        </p:spPr>
      </p:pic>
      <p:pic>
        <p:nvPicPr>
          <p:cNvPr id="15" name="Picture 14">
            <a:extLst>
              <a:ext uri="{FF2B5EF4-FFF2-40B4-BE49-F238E27FC236}">
                <a16:creationId xmlns:a16="http://schemas.microsoft.com/office/drawing/2014/main" id="{453A6086-1834-8D4D-9718-696BADCD55F9}"/>
              </a:ext>
            </a:extLst>
          </p:cNvPr>
          <p:cNvPicPr>
            <a:picLocks noChangeAspect="1"/>
          </p:cNvPicPr>
          <p:nvPr/>
        </p:nvPicPr>
        <p:blipFill>
          <a:blip r:embed="rId4"/>
          <a:stretch>
            <a:fillRect/>
          </a:stretch>
        </p:blipFill>
        <p:spPr>
          <a:xfrm>
            <a:off x="838200" y="2833007"/>
            <a:ext cx="457200" cy="457200"/>
          </a:xfrm>
          <a:prstGeom prst="rect">
            <a:avLst/>
          </a:prstGeom>
        </p:spPr>
      </p:pic>
      <p:pic>
        <p:nvPicPr>
          <p:cNvPr id="17" name="Picture 16">
            <a:extLst>
              <a:ext uri="{FF2B5EF4-FFF2-40B4-BE49-F238E27FC236}">
                <a16:creationId xmlns:a16="http://schemas.microsoft.com/office/drawing/2014/main" id="{472234E9-DF1D-6F40-90BF-2ED464AE3E76}"/>
              </a:ext>
            </a:extLst>
          </p:cNvPr>
          <p:cNvPicPr>
            <a:picLocks noChangeAspect="1"/>
          </p:cNvPicPr>
          <p:nvPr/>
        </p:nvPicPr>
        <p:blipFill>
          <a:blip r:embed="rId5"/>
          <a:stretch>
            <a:fillRect/>
          </a:stretch>
        </p:blipFill>
        <p:spPr>
          <a:xfrm>
            <a:off x="838200" y="3878035"/>
            <a:ext cx="457200" cy="457200"/>
          </a:xfrm>
          <a:prstGeom prst="rect">
            <a:avLst/>
          </a:prstGeom>
        </p:spPr>
      </p:pic>
      <p:sp>
        <p:nvSpPr>
          <p:cNvPr id="18" name="Content Placeholder 3">
            <a:extLst>
              <a:ext uri="{FF2B5EF4-FFF2-40B4-BE49-F238E27FC236}">
                <a16:creationId xmlns:a16="http://schemas.microsoft.com/office/drawing/2014/main" id="{D43E0F9F-FD18-E74A-95F1-2570DCEBE20F}"/>
              </a:ext>
            </a:extLst>
          </p:cNvPr>
          <p:cNvSpPr txBox="1">
            <a:spLocks/>
          </p:cNvSpPr>
          <p:nvPr/>
        </p:nvSpPr>
        <p:spPr>
          <a:xfrm>
            <a:off x="6966859" y="1825625"/>
            <a:ext cx="364671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2">
                    <a:lumMod val="50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2">
                    <a:lumMod val="50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2">
                    <a:lumMod val="50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Python</a:t>
            </a:r>
          </a:p>
          <a:p>
            <a:pPr marL="0" indent="0">
              <a:buFont typeface="Arial"/>
              <a:buNone/>
            </a:pPr>
            <a:endParaRPr lang="en-US" dirty="0"/>
          </a:p>
          <a:p>
            <a:pPr marL="0" indent="0">
              <a:buFont typeface="Arial"/>
              <a:buNone/>
            </a:pPr>
            <a:r>
              <a:rPr lang="en-US" dirty="0"/>
              <a:t>AWS IAM</a:t>
            </a:r>
          </a:p>
          <a:p>
            <a:pPr marL="0" indent="0">
              <a:buFont typeface="Arial"/>
              <a:buNone/>
            </a:pPr>
            <a:endParaRPr lang="en-US" dirty="0"/>
          </a:p>
          <a:p>
            <a:pPr marL="0" indent="0">
              <a:buFont typeface="Arial"/>
              <a:buNone/>
            </a:pPr>
            <a:r>
              <a:rPr lang="en-US" dirty="0"/>
              <a:t>AWS VPC</a:t>
            </a:r>
          </a:p>
        </p:txBody>
      </p:sp>
      <p:pic>
        <p:nvPicPr>
          <p:cNvPr id="20" name="Picture 19">
            <a:extLst>
              <a:ext uri="{FF2B5EF4-FFF2-40B4-BE49-F238E27FC236}">
                <a16:creationId xmlns:a16="http://schemas.microsoft.com/office/drawing/2014/main" id="{CD3ED9AD-2888-4048-96C3-09FA85891D0F}"/>
              </a:ext>
            </a:extLst>
          </p:cNvPr>
          <p:cNvPicPr>
            <a:picLocks noChangeAspect="1"/>
          </p:cNvPicPr>
          <p:nvPr/>
        </p:nvPicPr>
        <p:blipFill>
          <a:blip r:embed="rId6"/>
          <a:stretch>
            <a:fillRect/>
          </a:stretch>
        </p:blipFill>
        <p:spPr>
          <a:xfrm>
            <a:off x="6096000" y="2833007"/>
            <a:ext cx="457200" cy="457200"/>
          </a:xfrm>
          <a:prstGeom prst="rect">
            <a:avLst/>
          </a:prstGeom>
        </p:spPr>
      </p:pic>
      <p:pic>
        <p:nvPicPr>
          <p:cNvPr id="22" name="Picture 21">
            <a:extLst>
              <a:ext uri="{FF2B5EF4-FFF2-40B4-BE49-F238E27FC236}">
                <a16:creationId xmlns:a16="http://schemas.microsoft.com/office/drawing/2014/main" id="{BD74746B-4DCF-7A49-92BC-FC4046DD2276}"/>
              </a:ext>
            </a:extLst>
          </p:cNvPr>
          <p:cNvPicPr>
            <a:picLocks noChangeAspect="1"/>
          </p:cNvPicPr>
          <p:nvPr/>
        </p:nvPicPr>
        <p:blipFill>
          <a:blip r:embed="rId7"/>
          <a:stretch>
            <a:fillRect/>
          </a:stretch>
        </p:blipFill>
        <p:spPr>
          <a:xfrm>
            <a:off x="6096000" y="3880756"/>
            <a:ext cx="457200" cy="457200"/>
          </a:xfrm>
          <a:prstGeom prst="rect">
            <a:avLst/>
          </a:prstGeom>
        </p:spPr>
      </p:pic>
      <p:pic>
        <p:nvPicPr>
          <p:cNvPr id="24" name="Picture 23">
            <a:extLst>
              <a:ext uri="{FF2B5EF4-FFF2-40B4-BE49-F238E27FC236}">
                <a16:creationId xmlns:a16="http://schemas.microsoft.com/office/drawing/2014/main" id="{F5EBF680-34D9-C848-9895-46C48857E97A}"/>
              </a:ext>
            </a:extLst>
          </p:cNvPr>
          <p:cNvPicPr>
            <a:picLocks noChangeAspect="1"/>
          </p:cNvPicPr>
          <p:nvPr/>
        </p:nvPicPr>
        <p:blipFill>
          <a:blip r:embed="rId8"/>
          <a:stretch>
            <a:fillRect/>
          </a:stretch>
        </p:blipFill>
        <p:spPr>
          <a:xfrm>
            <a:off x="6096000" y="1825625"/>
            <a:ext cx="457200" cy="457200"/>
          </a:xfrm>
          <a:prstGeom prst="rect">
            <a:avLst/>
          </a:prstGeom>
        </p:spPr>
      </p:pic>
    </p:spTree>
    <p:extLst>
      <p:ext uri="{BB962C8B-B14F-4D97-AF65-F5344CB8AC3E}">
        <p14:creationId xmlns:p14="http://schemas.microsoft.com/office/powerpoint/2010/main" val="415489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250551-B857-C94A-A6FB-920E155D52AF}"/>
              </a:ext>
            </a:extLst>
          </p:cNvPr>
          <p:cNvSpPr>
            <a:spLocks noGrp="1"/>
          </p:cNvSpPr>
          <p:nvPr>
            <p:ph type="title"/>
          </p:nvPr>
        </p:nvSpPr>
        <p:spPr/>
        <p:txBody>
          <a:bodyPr/>
          <a:lstStyle/>
          <a:p>
            <a:r>
              <a:rPr lang="en-US" dirty="0"/>
              <a:t>High Level Diagram</a:t>
            </a:r>
          </a:p>
        </p:txBody>
      </p:sp>
      <p:pic>
        <p:nvPicPr>
          <p:cNvPr id="8" name="Content Placeholder 7">
            <a:extLst>
              <a:ext uri="{FF2B5EF4-FFF2-40B4-BE49-F238E27FC236}">
                <a16:creationId xmlns:a16="http://schemas.microsoft.com/office/drawing/2014/main" id="{6BAC005B-524C-4F48-8254-88C01D04E2A7}"/>
              </a:ext>
            </a:extLst>
          </p:cNvPr>
          <p:cNvPicPr>
            <a:picLocks noGrp="1" noChangeAspect="1"/>
          </p:cNvPicPr>
          <p:nvPr>
            <p:ph idx="1"/>
          </p:nvPr>
        </p:nvPicPr>
        <p:blipFill>
          <a:blip r:embed="rId3"/>
          <a:stretch>
            <a:fillRect/>
          </a:stretch>
        </p:blipFill>
        <p:spPr>
          <a:xfrm>
            <a:off x="1998769" y="1397000"/>
            <a:ext cx="8018422" cy="4937835"/>
          </a:xfrm>
        </p:spPr>
      </p:pic>
      <p:pic>
        <p:nvPicPr>
          <p:cNvPr id="9" name="Picture 8">
            <a:extLst>
              <a:ext uri="{FF2B5EF4-FFF2-40B4-BE49-F238E27FC236}">
                <a16:creationId xmlns:a16="http://schemas.microsoft.com/office/drawing/2014/main" id="{0B0ADF10-C535-E249-A7C0-BB48F00E8638}"/>
              </a:ext>
            </a:extLst>
          </p:cNvPr>
          <p:cNvPicPr>
            <a:picLocks noChangeAspect="1"/>
          </p:cNvPicPr>
          <p:nvPr/>
        </p:nvPicPr>
        <p:blipFill>
          <a:blip r:embed="rId4"/>
          <a:stretch>
            <a:fillRect/>
          </a:stretch>
        </p:blipFill>
        <p:spPr>
          <a:xfrm>
            <a:off x="3606796" y="3207833"/>
            <a:ext cx="853735" cy="853735"/>
          </a:xfrm>
          <a:prstGeom prst="rect">
            <a:avLst/>
          </a:prstGeom>
        </p:spPr>
      </p:pic>
      <p:pic>
        <p:nvPicPr>
          <p:cNvPr id="10" name="Picture 9">
            <a:extLst>
              <a:ext uri="{FF2B5EF4-FFF2-40B4-BE49-F238E27FC236}">
                <a16:creationId xmlns:a16="http://schemas.microsoft.com/office/drawing/2014/main" id="{51CE99B2-1F45-F644-944E-286CB2EB86A5}"/>
              </a:ext>
            </a:extLst>
          </p:cNvPr>
          <p:cNvPicPr>
            <a:picLocks noChangeAspect="1"/>
          </p:cNvPicPr>
          <p:nvPr/>
        </p:nvPicPr>
        <p:blipFill>
          <a:blip r:embed="rId5"/>
          <a:stretch>
            <a:fillRect/>
          </a:stretch>
        </p:blipFill>
        <p:spPr>
          <a:xfrm>
            <a:off x="5943600" y="3887662"/>
            <a:ext cx="992459" cy="992459"/>
          </a:xfrm>
          <a:prstGeom prst="rect">
            <a:avLst/>
          </a:prstGeom>
        </p:spPr>
      </p:pic>
    </p:spTree>
    <p:extLst>
      <p:ext uri="{BB962C8B-B14F-4D97-AF65-F5344CB8AC3E}">
        <p14:creationId xmlns:p14="http://schemas.microsoft.com/office/powerpoint/2010/main" val="2678027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C98E-3F6B-4197-ABB3-820790EFAB1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ctr"/>
            <a:r>
              <a:rPr lang="en-US" dirty="0"/>
              <a:t>Demo Time – A look at Roxie (in the Insight Lab)</a:t>
            </a:r>
          </a:p>
        </p:txBody>
      </p:sp>
      <p:pic>
        <p:nvPicPr>
          <p:cNvPr id="5" name="Picture 4">
            <a:extLst>
              <a:ext uri="{FF2B5EF4-FFF2-40B4-BE49-F238E27FC236}">
                <a16:creationId xmlns:a16="http://schemas.microsoft.com/office/drawing/2014/main" id="{292E6619-47A8-472D-9101-BC1CE19F8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065" y="2014803"/>
            <a:ext cx="7309869" cy="4440746"/>
          </a:xfrm>
          <a:prstGeom prst="rect">
            <a:avLst/>
          </a:prstGeom>
        </p:spPr>
      </p:pic>
    </p:spTree>
    <p:extLst>
      <p:ext uri="{BB962C8B-B14F-4D97-AF65-F5344CB8AC3E}">
        <p14:creationId xmlns:p14="http://schemas.microsoft.com/office/powerpoint/2010/main" val="2994319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08729"/>
            <a:ext cx="9144000" cy="2387600"/>
          </a:xfrm>
        </p:spPr>
        <p:txBody>
          <a:bodyPr>
            <a:normAutofit/>
          </a:bodyPr>
          <a:lstStyle/>
          <a:p>
            <a:r>
              <a:rPr lang="en-US" sz="5400" dirty="0"/>
              <a:t>Welcome to Rubrik Build</a:t>
            </a:r>
            <a:br>
              <a:rPr lang="en-US" sz="5400" dirty="0"/>
            </a:br>
            <a:r>
              <a:rPr lang="en-US" sz="3200" dirty="0"/>
              <a:t>APIs, Chatbots and Backups, Oh My!</a:t>
            </a:r>
            <a:br>
              <a:rPr lang="en-US" sz="3200" dirty="0"/>
            </a:br>
            <a:br>
              <a:rPr lang="en-US" sz="3200" dirty="0"/>
            </a:br>
            <a:r>
              <a:rPr lang="en-US" sz="2000" dirty="0"/>
              <a:t>There is really only one marketing slide</a:t>
            </a:r>
          </a:p>
        </p:txBody>
      </p:sp>
    </p:spTree>
    <p:extLst>
      <p:ext uri="{BB962C8B-B14F-4D97-AF65-F5344CB8AC3E}">
        <p14:creationId xmlns:p14="http://schemas.microsoft.com/office/powerpoint/2010/main" val="3383524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628" y="1783959"/>
            <a:ext cx="4645250" cy="2889114"/>
          </a:xfrm>
        </p:spPr>
        <p:txBody>
          <a:bodyPr vert="horz" lIns="91440" tIns="45720" rIns="91440" bIns="45720" rtlCol="0" anchor="b">
            <a:normAutofit/>
          </a:bodyPr>
          <a:lstStyle/>
          <a:p>
            <a:r>
              <a:rPr lang="en-US" sz="4200" dirty="0">
                <a:latin typeface="+mj-lt"/>
                <a:ea typeface="+mj-ea"/>
                <a:cs typeface="+mj-cs"/>
              </a:rPr>
              <a:t>Use Case Overview</a:t>
            </a:r>
            <a:br>
              <a:rPr lang="en-US" sz="4200" dirty="0">
                <a:latin typeface="+mj-lt"/>
                <a:ea typeface="+mj-ea"/>
                <a:cs typeface="+mj-cs"/>
              </a:rPr>
            </a:br>
            <a:br>
              <a:rPr lang="en-US" sz="4200" dirty="0">
                <a:latin typeface="+mj-lt"/>
                <a:ea typeface="+mj-ea"/>
                <a:cs typeface="+mj-cs"/>
              </a:rPr>
            </a:br>
            <a:r>
              <a:rPr lang="en-US" sz="4200" dirty="0">
                <a:latin typeface="+mj-lt"/>
                <a:ea typeface="+mj-ea"/>
                <a:cs typeface="+mj-cs"/>
              </a:rPr>
              <a:t>Rubrik As Built Report</a:t>
            </a:r>
          </a:p>
        </p:txBody>
      </p:sp>
      <p:pic>
        <p:nvPicPr>
          <p:cNvPr id="5" name="Picture 4" descr="A close up of a sign&#10;&#10;Description automatically generated">
            <a:extLst>
              <a:ext uri="{FF2B5EF4-FFF2-40B4-BE49-F238E27FC236}">
                <a16:creationId xmlns:a16="http://schemas.microsoft.com/office/drawing/2014/main" id="{B542C532-8DF9-4394-8036-FD03569F4C72}"/>
              </a:ext>
            </a:extLst>
          </p:cNvPr>
          <p:cNvPicPr>
            <a:picLocks noChangeAspect="1"/>
          </p:cNvPicPr>
          <p:nvPr/>
        </p:nvPicPr>
        <p:blipFill rotWithShape="1">
          <a:blip r:embed="rId2">
            <a:extLst>
              <a:ext uri="{28A0092B-C50C-407E-A947-70E740481C1C}">
                <a14:useLocalDpi xmlns:a14="http://schemas.microsoft.com/office/drawing/2010/main" val="0"/>
              </a:ext>
            </a:extLst>
          </a:blip>
          <a:srcRect r="12159"/>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82373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a:bodyPr>
          <a:lstStyle/>
          <a:p>
            <a:r>
              <a:rPr lang="en-US" dirty="0"/>
              <a:t>What is the As Built Report project</a:t>
            </a:r>
          </a:p>
        </p:txBody>
      </p:sp>
      <p:sp>
        <p:nvSpPr>
          <p:cNvPr id="3" name="Content Placeholder 2"/>
          <p:cNvSpPr>
            <a:spLocks noGrp="1"/>
          </p:cNvSpPr>
          <p:nvPr>
            <p:ph idx="1"/>
          </p:nvPr>
        </p:nvSpPr>
        <p:spPr>
          <a:xfrm>
            <a:off x="648930" y="2438400"/>
            <a:ext cx="5127029" cy="3785419"/>
          </a:xfrm>
        </p:spPr>
        <p:txBody>
          <a:bodyPr>
            <a:normAutofit lnSpcReduction="10000"/>
          </a:bodyPr>
          <a:lstStyle/>
          <a:p>
            <a:r>
              <a:rPr lang="en-US" sz="2400" dirty="0"/>
              <a:t>Open Source Configuration Document Framework created by Tim Carman and Matt </a:t>
            </a:r>
            <a:r>
              <a:rPr lang="en-US" sz="2400" dirty="0" err="1"/>
              <a:t>Allford</a:t>
            </a:r>
            <a:endParaRPr lang="en-US" sz="2400" dirty="0"/>
          </a:p>
          <a:p>
            <a:r>
              <a:rPr lang="en-US" sz="2400" dirty="0"/>
              <a:t>Written in PowerShell</a:t>
            </a:r>
          </a:p>
          <a:p>
            <a:r>
              <a:rPr lang="en-US" sz="2400" dirty="0"/>
              <a:t>Modular design provides ease of updates</a:t>
            </a:r>
          </a:p>
          <a:p>
            <a:r>
              <a:rPr lang="en-US" sz="2400" dirty="0"/>
              <a:t>Multiple detail levels for granular control of reports</a:t>
            </a:r>
          </a:p>
          <a:p>
            <a:r>
              <a:rPr lang="en-US" sz="2400" dirty="0"/>
              <a:t>Multiple output types (HTML, DOCX, XML, &amp; TEXT) </a:t>
            </a:r>
          </a:p>
          <a:p>
            <a:pPr marL="0" indent="0">
              <a:buNone/>
            </a:pPr>
            <a:endParaRPr lang="en-US" sz="2400" dirty="0"/>
          </a:p>
        </p:txBody>
      </p:sp>
      <p:pic>
        <p:nvPicPr>
          <p:cNvPr id="4" name="Picture 3">
            <a:extLst>
              <a:ext uri="{FF2B5EF4-FFF2-40B4-BE49-F238E27FC236}">
                <a16:creationId xmlns:a16="http://schemas.microsoft.com/office/drawing/2014/main" id="{876014D6-8531-40B6-BFFD-786ABF95BEDF}"/>
              </a:ext>
            </a:extLst>
          </p:cNvPr>
          <p:cNvPicPr>
            <a:picLocks noChangeAspect="1"/>
          </p:cNvPicPr>
          <p:nvPr/>
        </p:nvPicPr>
        <p:blipFill rotWithShape="1">
          <a:blip r:embed="rId2"/>
          <a:srcRect r="25092" b="-1"/>
          <a:stretch/>
        </p:blipFill>
        <p:spPr>
          <a:xfrm>
            <a:off x="6090613" y="640082"/>
            <a:ext cx="5461724" cy="5577837"/>
          </a:xfrm>
          <a:prstGeom prst="rect">
            <a:avLst/>
          </a:prstGeom>
          <a:effectLst/>
        </p:spPr>
      </p:pic>
    </p:spTree>
    <p:extLst>
      <p:ext uri="{BB962C8B-B14F-4D97-AF65-F5344CB8AC3E}">
        <p14:creationId xmlns:p14="http://schemas.microsoft.com/office/powerpoint/2010/main" val="1618544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a:bodyPr>
          <a:lstStyle/>
          <a:p>
            <a:r>
              <a:rPr lang="en-US" dirty="0"/>
              <a:t>Rubrik As Built Report Module</a:t>
            </a:r>
          </a:p>
        </p:txBody>
      </p:sp>
      <p:sp>
        <p:nvSpPr>
          <p:cNvPr id="3" name="Content Placeholder 2"/>
          <p:cNvSpPr>
            <a:spLocks noGrp="1"/>
          </p:cNvSpPr>
          <p:nvPr>
            <p:ph idx="1"/>
          </p:nvPr>
        </p:nvSpPr>
        <p:spPr>
          <a:xfrm>
            <a:off x="648930" y="2438400"/>
            <a:ext cx="5127029" cy="3785419"/>
          </a:xfrm>
        </p:spPr>
        <p:txBody>
          <a:bodyPr>
            <a:normAutofit/>
          </a:bodyPr>
          <a:lstStyle/>
          <a:p>
            <a:endParaRPr lang="en-US" sz="1300"/>
          </a:p>
          <a:p>
            <a:r>
              <a:rPr lang="en-US" sz="1300"/>
              <a:t>100% reliant on the Rubrik SDK for PowerShell</a:t>
            </a:r>
          </a:p>
          <a:p>
            <a:r>
              <a:rPr lang="en-US" sz="1300"/>
              <a:t>Divided into 4 main sections</a:t>
            </a:r>
          </a:p>
          <a:p>
            <a:pPr lvl="1"/>
            <a:r>
              <a:rPr lang="en-US" sz="1300"/>
              <a:t>Cluster Settings – DNS, Network, Security, Users, Storage, etc..</a:t>
            </a:r>
          </a:p>
          <a:p>
            <a:pPr lvl="1"/>
            <a:r>
              <a:rPr lang="en-US" sz="1300"/>
              <a:t>SLA Domains – RPO, Archive, Replication, Object inclusion</a:t>
            </a:r>
          </a:p>
          <a:p>
            <a:pPr lvl="1"/>
            <a:r>
              <a:rPr lang="en-US" sz="1300"/>
              <a:t>Protected Objects – Name, Type, Metadata, Snapshot information</a:t>
            </a:r>
          </a:p>
          <a:p>
            <a:pPr lvl="1"/>
            <a:r>
              <a:rPr lang="en-US" sz="1300"/>
              <a:t>Unprotected Objects – Name, Relic status, Retention status</a:t>
            </a:r>
          </a:p>
          <a:p>
            <a:endParaRPr lang="en-US" sz="1300"/>
          </a:p>
          <a:p>
            <a:pPr marL="0" indent="0">
              <a:buNone/>
            </a:pPr>
            <a:endParaRPr lang="en-US" sz="1300"/>
          </a:p>
        </p:txBody>
      </p:sp>
      <p:pic>
        <p:nvPicPr>
          <p:cNvPr id="4" name="Picture 3">
            <a:extLst>
              <a:ext uri="{FF2B5EF4-FFF2-40B4-BE49-F238E27FC236}">
                <a16:creationId xmlns:a16="http://schemas.microsoft.com/office/drawing/2014/main" id="{2EAB3C8C-0C5D-4B3E-95CF-E0DBDA7A3E0A}"/>
              </a:ext>
            </a:extLst>
          </p:cNvPr>
          <p:cNvPicPr>
            <a:picLocks noChangeAspect="1"/>
          </p:cNvPicPr>
          <p:nvPr/>
        </p:nvPicPr>
        <p:blipFill rotWithShape="1">
          <a:blip r:embed="rId2"/>
          <a:srcRect t="9363" r="-1" b="-1"/>
          <a:stretch/>
        </p:blipFill>
        <p:spPr>
          <a:xfrm>
            <a:off x="6090613" y="640082"/>
            <a:ext cx="5461724" cy="5577837"/>
          </a:xfrm>
          <a:prstGeom prst="rect">
            <a:avLst/>
          </a:prstGeom>
          <a:effectLst/>
        </p:spPr>
      </p:pic>
    </p:spTree>
    <p:extLst>
      <p:ext uri="{BB962C8B-B14F-4D97-AF65-F5344CB8AC3E}">
        <p14:creationId xmlns:p14="http://schemas.microsoft.com/office/powerpoint/2010/main" val="2522717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C98E-3F6B-4197-ABB3-820790EFAB1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ctr"/>
            <a:r>
              <a:rPr lang="en-US" dirty="0"/>
              <a:t>Demo Time – A look at the Rubrik As Built Report</a:t>
            </a:r>
          </a:p>
        </p:txBody>
      </p:sp>
      <p:pic>
        <p:nvPicPr>
          <p:cNvPr id="7" name="Picture 6" descr="A picture containing drawing&#10;&#10;Description automatically generated">
            <a:extLst>
              <a:ext uri="{FF2B5EF4-FFF2-40B4-BE49-F238E27FC236}">
                <a16:creationId xmlns:a16="http://schemas.microsoft.com/office/drawing/2014/main" id="{37D118B9-5A6D-4345-9414-1A02B18B0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67" y="1448804"/>
            <a:ext cx="8239760" cy="4634865"/>
          </a:xfrm>
          <a:prstGeom prst="rect">
            <a:avLst/>
          </a:prstGeom>
        </p:spPr>
      </p:pic>
      <p:sp>
        <p:nvSpPr>
          <p:cNvPr id="9" name="Speech Bubble: Oval 8">
            <a:extLst>
              <a:ext uri="{FF2B5EF4-FFF2-40B4-BE49-F238E27FC236}">
                <a16:creationId xmlns:a16="http://schemas.microsoft.com/office/drawing/2014/main" id="{59CB005E-8570-46CC-B845-62F9C069B520}"/>
              </a:ext>
            </a:extLst>
          </p:cNvPr>
          <p:cNvSpPr/>
          <p:nvPr/>
        </p:nvSpPr>
        <p:spPr>
          <a:xfrm>
            <a:off x="6101422" y="1223778"/>
            <a:ext cx="3592994" cy="2380556"/>
          </a:xfrm>
          <a:prstGeom prst="wedgeEllipseCallout">
            <a:avLst>
              <a:gd name="adj1" fmla="val -79345"/>
              <a:gd name="adj2" fmla="val 24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Today is cable management day in the lab – so, yeah, a video!</a:t>
            </a:r>
          </a:p>
        </p:txBody>
      </p:sp>
    </p:spTree>
    <p:extLst>
      <p:ext uri="{BB962C8B-B14F-4D97-AF65-F5344CB8AC3E}">
        <p14:creationId xmlns:p14="http://schemas.microsoft.com/office/powerpoint/2010/main" val="30706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sbuiltdemo">
            <a:hlinkClick r:id="" action="ppaction://media"/>
            <a:extLst>
              <a:ext uri="{FF2B5EF4-FFF2-40B4-BE49-F238E27FC236}">
                <a16:creationId xmlns:a16="http://schemas.microsoft.com/office/drawing/2014/main" id="{3E4CAD07-E7BF-4E2F-BF9C-D7A6B007CF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00" y="0"/>
            <a:ext cx="11557000" cy="6858000"/>
          </a:xfrm>
          <a:prstGeom prst="rect">
            <a:avLst/>
          </a:prstGeom>
        </p:spPr>
      </p:pic>
    </p:spTree>
    <p:extLst>
      <p:ext uri="{BB962C8B-B14F-4D97-AF65-F5344CB8AC3E}">
        <p14:creationId xmlns:p14="http://schemas.microsoft.com/office/powerpoint/2010/main" val="413004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9861-6C1F-4545-900A-B115021CBD15}"/>
              </a:ext>
            </a:extLst>
          </p:cNvPr>
          <p:cNvSpPr>
            <a:spLocks noGrp="1"/>
          </p:cNvSpPr>
          <p:nvPr>
            <p:ph type="title"/>
          </p:nvPr>
        </p:nvSpPr>
        <p:spPr/>
        <p:txBody>
          <a:bodyPr/>
          <a:lstStyle/>
          <a:p>
            <a:r>
              <a:rPr lang="en-US" dirty="0"/>
              <a:t>Now What?</a:t>
            </a:r>
          </a:p>
        </p:txBody>
      </p:sp>
      <p:sp>
        <p:nvSpPr>
          <p:cNvPr id="3" name="Content Placeholder 2">
            <a:extLst>
              <a:ext uri="{FF2B5EF4-FFF2-40B4-BE49-F238E27FC236}">
                <a16:creationId xmlns:a16="http://schemas.microsoft.com/office/drawing/2014/main" id="{AA0F78B8-ED46-1F40-8D04-9A9A6CA942F1}"/>
              </a:ext>
            </a:extLst>
          </p:cNvPr>
          <p:cNvSpPr>
            <a:spLocks noGrp="1"/>
          </p:cNvSpPr>
          <p:nvPr>
            <p:ph idx="1"/>
          </p:nvPr>
        </p:nvSpPr>
        <p:spPr/>
        <p:txBody>
          <a:bodyPr>
            <a:normAutofit fontScale="92500" lnSpcReduction="10000"/>
          </a:bodyPr>
          <a:lstStyle/>
          <a:p>
            <a:r>
              <a:rPr lang="en-US" dirty="0"/>
              <a:t>Set up Roxie in your own environment</a:t>
            </a:r>
          </a:p>
          <a:p>
            <a:r>
              <a:rPr lang="en-US" dirty="0"/>
              <a:t>Fork the repo, and add your own functions</a:t>
            </a:r>
          </a:p>
          <a:p>
            <a:pPr lvl="1"/>
            <a:r>
              <a:rPr lang="en-US" dirty="0"/>
              <a:t>Submit a PR and show us your work</a:t>
            </a:r>
          </a:p>
          <a:p>
            <a:r>
              <a:rPr lang="en-US" dirty="0"/>
              <a:t>Run the As Built Report in your environment</a:t>
            </a:r>
          </a:p>
          <a:p>
            <a:pPr lvl="1"/>
            <a:r>
              <a:rPr lang="en-US" dirty="0"/>
              <a:t>Submit issues on GitHub</a:t>
            </a:r>
          </a:p>
          <a:p>
            <a:r>
              <a:rPr lang="en-US" dirty="0"/>
              <a:t>More than just Chatbots &amp; Reports – Ansible, PowerShell, Terraform, CloudFormation, ARM, Python….</a:t>
            </a:r>
          </a:p>
          <a:p>
            <a:r>
              <a:rPr lang="en-US" dirty="0"/>
              <a:t>Join the Rubrik Build Slack channel – </a:t>
            </a:r>
            <a:r>
              <a:rPr lang="en-US" dirty="0">
                <a:hlinkClick r:id="rId2"/>
              </a:rPr>
              <a:t>https://slack-invite-automation.azurewebsites.net</a:t>
            </a:r>
            <a:endParaRPr lang="en-US" dirty="0"/>
          </a:p>
          <a:p>
            <a:pPr lvl="1"/>
            <a:r>
              <a:rPr lang="en-US" dirty="0"/>
              <a:t>Password: build</a:t>
            </a:r>
          </a:p>
          <a:p>
            <a:r>
              <a:rPr lang="en-US" dirty="0"/>
              <a:t>Follow @</a:t>
            </a:r>
            <a:r>
              <a:rPr lang="en-US" dirty="0" err="1"/>
              <a:t>RoxieAtRubrik</a:t>
            </a:r>
            <a:r>
              <a:rPr lang="en-US" dirty="0"/>
              <a:t> and @</a:t>
            </a:r>
            <a:r>
              <a:rPr lang="en-US" dirty="0" err="1"/>
              <a:t>RubrikBuild</a:t>
            </a:r>
            <a:endParaRPr lang="en-US" dirty="0"/>
          </a:p>
        </p:txBody>
      </p:sp>
    </p:spTree>
    <p:extLst>
      <p:ext uri="{BB962C8B-B14F-4D97-AF65-F5344CB8AC3E}">
        <p14:creationId xmlns:p14="http://schemas.microsoft.com/office/powerpoint/2010/main" val="2115269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      build</a:t>
            </a:r>
          </a:p>
        </p:txBody>
      </p:sp>
      <p:sp>
        <p:nvSpPr>
          <p:cNvPr id="6" name="Subtitle 5"/>
          <p:cNvSpPr>
            <a:spLocks noGrp="1"/>
          </p:cNvSpPr>
          <p:nvPr>
            <p:ph type="subTitle" idx="1"/>
          </p:nvPr>
        </p:nvSpPr>
        <p:spPr/>
        <p:txBody>
          <a:bodyPr/>
          <a:lstStyle/>
          <a:p>
            <a:r>
              <a:rPr lang="en-US" dirty="0"/>
              <a:t>Building the Future of Data Management</a:t>
            </a:r>
          </a:p>
        </p:txBody>
      </p:sp>
      <p:sp>
        <p:nvSpPr>
          <p:cNvPr id="2" name="TextBox 1">
            <a:extLst>
              <a:ext uri="{FF2B5EF4-FFF2-40B4-BE49-F238E27FC236}">
                <a16:creationId xmlns:a16="http://schemas.microsoft.com/office/drawing/2014/main" id="{DFCAF7A3-136C-4375-B8C9-0D048C8B2A47}"/>
              </a:ext>
            </a:extLst>
          </p:cNvPr>
          <p:cNvSpPr txBox="1"/>
          <p:nvPr/>
        </p:nvSpPr>
        <p:spPr>
          <a:xfrm>
            <a:off x="3444536" y="5717881"/>
            <a:ext cx="5149048" cy="646331"/>
          </a:xfrm>
          <a:prstGeom prst="rect">
            <a:avLst/>
          </a:prstGeom>
          <a:noFill/>
        </p:spPr>
        <p:txBody>
          <a:bodyPr wrap="square" rtlCol="0">
            <a:spAutoFit/>
          </a:bodyPr>
          <a:lstStyle/>
          <a:p>
            <a:pPr algn="ctr"/>
            <a:r>
              <a:rPr lang="en-CA" dirty="0">
                <a:solidFill>
                  <a:schemeClr val="bg1"/>
                </a:solidFill>
              </a:rPr>
              <a:t>Slides, Code, &amp; Links all located on https://github.com/mwpreston/presentations</a:t>
            </a:r>
          </a:p>
        </p:txBody>
      </p:sp>
    </p:spTree>
    <p:extLst>
      <p:ext uri="{BB962C8B-B14F-4D97-AF65-F5344CB8AC3E}">
        <p14:creationId xmlns:p14="http://schemas.microsoft.com/office/powerpoint/2010/main" val="968432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D66AF17-2F14-4616-9C82-E55365B69152}"/>
              </a:ext>
            </a:extLst>
          </p:cNvPr>
          <p:cNvSpPr txBox="1">
            <a:spLocks/>
          </p:cNvSpPr>
          <p:nvPr/>
        </p:nvSpPr>
        <p:spPr>
          <a:xfrm>
            <a:off x="295498" y="1417308"/>
            <a:ext cx="5232583" cy="144241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467" kern="1200">
                <a:solidFill>
                  <a:schemeClr val="tx1"/>
                </a:solidFill>
                <a:latin typeface="Arial"/>
                <a:ea typeface="+mj-ea"/>
                <a:cs typeface="Arial"/>
              </a:defRPr>
            </a:lvl1pPr>
          </a:lstStyle>
          <a:p>
            <a:pPr defTabSz="1219170">
              <a:defRPr/>
            </a:pPr>
            <a:r>
              <a:rPr lang="en-US" sz="2000" b="1" dirty="0">
                <a:solidFill>
                  <a:prstClr val="black"/>
                </a:solidFill>
                <a:latin typeface="Calibri Light" panose="020F0302020204030204"/>
              </a:rPr>
              <a:t>Mike Preston</a:t>
            </a:r>
          </a:p>
        </p:txBody>
      </p:sp>
      <p:grpSp>
        <p:nvGrpSpPr>
          <p:cNvPr id="11" name="Group 10">
            <a:extLst>
              <a:ext uri="{FF2B5EF4-FFF2-40B4-BE49-F238E27FC236}">
                <a16:creationId xmlns:a16="http://schemas.microsoft.com/office/drawing/2014/main" id="{2A3ED13A-3271-47DC-B361-2D823FF81653}"/>
              </a:ext>
            </a:extLst>
          </p:cNvPr>
          <p:cNvGrpSpPr/>
          <p:nvPr/>
        </p:nvGrpSpPr>
        <p:grpSpPr>
          <a:xfrm>
            <a:off x="-168502" y="2981682"/>
            <a:ext cx="6542739" cy="2468684"/>
            <a:chOff x="-39864" y="2976140"/>
            <a:chExt cx="3811853" cy="1250527"/>
          </a:xfrm>
        </p:grpSpPr>
        <p:sp>
          <p:nvSpPr>
            <p:cNvPr id="12" name="Text Placeholder 5">
              <a:extLst>
                <a:ext uri="{FF2B5EF4-FFF2-40B4-BE49-F238E27FC236}">
                  <a16:creationId xmlns:a16="http://schemas.microsoft.com/office/drawing/2014/main" id="{177307FE-D27D-4978-8960-0EEDB79843A6}"/>
                </a:ext>
              </a:extLst>
            </p:cNvPr>
            <p:cNvSpPr txBox="1">
              <a:spLocks/>
            </p:cNvSpPr>
            <p:nvPr/>
          </p:nvSpPr>
          <p:spPr>
            <a:xfrm>
              <a:off x="-39864" y="2979884"/>
              <a:ext cx="868083" cy="1243038"/>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algn="r" defTabSz="609570">
                <a:defRPr/>
              </a:pPr>
              <a:r>
                <a:rPr lang="en-US" sz="1600" b="1" dirty="0">
                  <a:solidFill>
                    <a:prstClr val="black">
                      <a:lumMod val="75000"/>
                    </a:prstClr>
                  </a:solidFill>
                  <a:latin typeface="Calibri Light" panose="020F0302020204030204"/>
                </a:rPr>
                <a:t>Tweets</a:t>
              </a:r>
            </a:p>
            <a:p>
              <a:pPr algn="r" defTabSz="609570">
                <a:defRPr/>
              </a:pPr>
              <a:r>
                <a:rPr lang="en-US" sz="1600" b="1" dirty="0">
                  <a:solidFill>
                    <a:prstClr val="black">
                      <a:lumMod val="75000"/>
                    </a:prstClr>
                  </a:solidFill>
                  <a:latin typeface="Calibri Light" panose="020F0302020204030204"/>
                </a:rPr>
                <a:t>Codes</a:t>
              </a:r>
            </a:p>
            <a:p>
              <a:pPr algn="r" defTabSz="609570">
                <a:defRPr/>
              </a:pPr>
              <a:r>
                <a:rPr lang="en-US" sz="1600" b="1" dirty="0">
                  <a:solidFill>
                    <a:prstClr val="black">
                      <a:lumMod val="75000"/>
                    </a:prstClr>
                  </a:solidFill>
                  <a:latin typeface="Calibri Light" panose="020F0302020204030204"/>
                </a:rPr>
                <a:t>Works</a:t>
              </a:r>
            </a:p>
            <a:p>
              <a:pPr algn="r" defTabSz="609570">
                <a:defRPr/>
              </a:pPr>
              <a:endParaRPr lang="en-US" sz="1600" b="1" dirty="0">
                <a:solidFill>
                  <a:prstClr val="black">
                    <a:lumMod val="75000"/>
                  </a:prstClr>
                </a:solidFill>
                <a:latin typeface="Calibri Light" panose="020F0302020204030204"/>
              </a:endParaRPr>
            </a:p>
            <a:p>
              <a:pPr algn="r" defTabSz="609570">
                <a:defRPr/>
              </a:pPr>
              <a:r>
                <a:rPr lang="en-US" sz="1600" b="1" dirty="0">
                  <a:solidFill>
                    <a:prstClr val="black">
                      <a:lumMod val="75000"/>
                    </a:prstClr>
                  </a:solidFill>
                  <a:latin typeface="Calibri Light" panose="020F0302020204030204"/>
                </a:rPr>
                <a:t>Does</a:t>
              </a:r>
            </a:p>
            <a:p>
              <a:pPr algn="r" defTabSz="609570">
                <a:defRPr/>
              </a:pPr>
              <a:r>
                <a:rPr lang="en-US" sz="1600" b="1" dirty="0">
                  <a:solidFill>
                    <a:prstClr val="black">
                      <a:lumMod val="75000"/>
                    </a:prstClr>
                  </a:solidFill>
                  <a:latin typeface="Calibri Light" panose="020F0302020204030204"/>
                </a:rPr>
                <a:t>Likes</a:t>
              </a:r>
            </a:p>
          </p:txBody>
        </p:sp>
        <p:sp>
          <p:nvSpPr>
            <p:cNvPr id="13" name="Text Placeholder 5">
              <a:extLst>
                <a:ext uri="{FF2B5EF4-FFF2-40B4-BE49-F238E27FC236}">
                  <a16:creationId xmlns:a16="http://schemas.microsoft.com/office/drawing/2014/main" id="{DCD96551-A88F-47E7-B991-9F84ACA57F06}"/>
                </a:ext>
              </a:extLst>
            </p:cNvPr>
            <p:cNvSpPr txBox="1">
              <a:spLocks/>
            </p:cNvSpPr>
            <p:nvPr/>
          </p:nvSpPr>
          <p:spPr>
            <a:xfrm>
              <a:off x="695703" y="2976140"/>
              <a:ext cx="3076286" cy="1250527"/>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lvl="0">
                <a:defRPr/>
              </a:pPr>
              <a:r>
                <a:rPr lang="en-US" sz="1600" dirty="0">
                  <a:solidFill>
                    <a:prstClr val="black">
                      <a:lumMod val="75000"/>
                    </a:prstClr>
                  </a:solidFill>
                  <a:latin typeface="Calibri Light" panose="020F0302020204030204"/>
                </a:rPr>
                <a:t>       mwpreston</a:t>
              </a:r>
            </a:p>
            <a:p>
              <a:pPr defTabSz="609570">
                <a:defRPr/>
              </a:pPr>
              <a:r>
                <a:rPr lang="en-US" sz="1600" dirty="0">
                  <a:solidFill>
                    <a:prstClr val="black">
                      <a:lumMod val="75000"/>
                    </a:prstClr>
                  </a:solidFill>
                  <a:latin typeface="Calibri Light" panose="020F0302020204030204"/>
                </a:rPr>
                <a:t>       mwpreston</a:t>
              </a:r>
            </a:p>
            <a:p>
              <a:pPr defTabSz="609570">
                <a:defRPr/>
              </a:pPr>
              <a:r>
                <a:rPr lang="en-US" sz="1600" dirty="0">
                  <a:solidFill>
                    <a:prstClr val="black">
                      <a:lumMod val="75000"/>
                    </a:prstClr>
                  </a:solidFill>
                  <a:latin typeface="Calibri Light" panose="020F0302020204030204"/>
                </a:rPr>
                <a:t>Developer Advocate </a:t>
              </a:r>
            </a:p>
            <a:p>
              <a:pPr defTabSz="609570">
                <a:defRPr/>
              </a:pPr>
              <a:r>
                <a:rPr lang="en-US" sz="1600" dirty="0">
                  <a:solidFill>
                    <a:prstClr val="black">
                      <a:lumMod val="75000"/>
                    </a:prstClr>
                  </a:solidFill>
                  <a:latin typeface="Calibri Light" panose="020F0302020204030204"/>
                </a:rPr>
                <a:t>@ Rubrik</a:t>
              </a:r>
            </a:p>
            <a:p>
              <a:pPr defTabSz="609570">
                <a:defRPr/>
              </a:pPr>
              <a:r>
                <a:rPr lang="en-US" sz="1600" dirty="0">
                  <a:solidFill>
                    <a:prstClr val="black">
                      <a:lumMod val="75000"/>
                    </a:prstClr>
                  </a:solidFill>
                  <a:latin typeface="Calibri Light" panose="020F0302020204030204"/>
                </a:rPr>
                <a:t>Coding, Writing, Talking </a:t>
              </a:r>
            </a:p>
            <a:p>
              <a:pPr defTabSz="609570">
                <a:defRPr/>
              </a:pPr>
              <a:r>
                <a:rPr lang="en-US" sz="1600" dirty="0">
                  <a:solidFill>
                    <a:prstClr val="black">
                      <a:lumMod val="75000"/>
                    </a:prstClr>
                  </a:solidFill>
                  <a:latin typeface="Calibri Light" panose="020F0302020204030204"/>
                </a:rPr>
                <a:t>        Maple Syrup &amp; Hockey</a:t>
              </a:r>
            </a:p>
          </p:txBody>
        </p:sp>
      </p:grpSp>
      <p:pic>
        <p:nvPicPr>
          <p:cNvPr id="3" name="Picture 2">
            <a:extLst>
              <a:ext uri="{FF2B5EF4-FFF2-40B4-BE49-F238E27FC236}">
                <a16:creationId xmlns:a16="http://schemas.microsoft.com/office/drawing/2014/main" id="{26BCA5AC-2E39-46E5-944B-FCDB06D4A5A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21493" y="3434226"/>
            <a:ext cx="179523" cy="179523"/>
          </a:xfrm>
          <a:prstGeom prst="rect">
            <a:avLst/>
          </a:prstGeom>
        </p:spPr>
      </p:pic>
      <p:pic>
        <p:nvPicPr>
          <p:cNvPr id="18" name="Afbeelding 6" descr="twitter.png">
            <a:extLst>
              <a:ext uri="{FF2B5EF4-FFF2-40B4-BE49-F238E27FC236}">
                <a16:creationId xmlns:a16="http://schemas.microsoft.com/office/drawing/2014/main" id="{7D105EB1-C16D-49F8-BD6E-C69301C4F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493" y="3109793"/>
            <a:ext cx="179523" cy="179523"/>
          </a:xfrm>
          <a:prstGeom prst="rect">
            <a:avLst/>
          </a:prstGeom>
          <a:effectLst>
            <a:glow rad="228600">
              <a:schemeClr val="accent1">
                <a:satMod val="175000"/>
                <a:alpha val="40000"/>
              </a:schemeClr>
            </a:glow>
          </a:effectLst>
        </p:spPr>
      </p:pic>
      <p:pic>
        <p:nvPicPr>
          <p:cNvPr id="2" name="Picture 1">
            <a:extLst>
              <a:ext uri="{FF2B5EF4-FFF2-40B4-BE49-F238E27FC236}">
                <a16:creationId xmlns:a16="http://schemas.microsoft.com/office/drawing/2014/main" id="{4A953406-E7CE-449D-8AE1-7183D9B2B35B}"/>
              </a:ext>
            </a:extLst>
          </p:cNvPr>
          <p:cNvPicPr>
            <a:picLocks noChangeAspect="1"/>
          </p:cNvPicPr>
          <p:nvPr/>
        </p:nvPicPr>
        <p:blipFill>
          <a:blip r:embed="rId5"/>
          <a:stretch>
            <a:fillRect/>
          </a:stretch>
        </p:blipFill>
        <p:spPr>
          <a:xfrm>
            <a:off x="1321493" y="4592203"/>
            <a:ext cx="312885" cy="156746"/>
          </a:xfrm>
          <a:prstGeom prst="rect">
            <a:avLst/>
          </a:prstGeom>
        </p:spPr>
      </p:pic>
      <p:pic>
        <p:nvPicPr>
          <p:cNvPr id="19" name="Picture 18">
            <a:extLst>
              <a:ext uri="{FF2B5EF4-FFF2-40B4-BE49-F238E27FC236}">
                <a16:creationId xmlns:a16="http://schemas.microsoft.com/office/drawing/2014/main" id="{D5DA4124-6CFC-4814-BF50-842B6F115339}"/>
              </a:ext>
            </a:extLst>
          </p:cNvPr>
          <p:cNvPicPr>
            <a:picLocks noChangeAspect="1"/>
          </p:cNvPicPr>
          <p:nvPr/>
        </p:nvPicPr>
        <p:blipFill rotWithShape="1">
          <a:blip r:embed="rId6"/>
          <a:srcRect t="19207" b="15035"/>
          <a:stretch/>
        </p:blipFill>
        <p:spPr>
          <a:xfrm rot="876686">
            <a:off x="2093765" y="934127"/>
            <a:ext cx="1064473" cy="1309841"/>
          </a:xfrm>
          <a:prstGeom prst="rect">
            <a:avLst/>
          </a:prstGeom>
          <a:effectLst>
            <a:outerShdw blurRad="76200" dir="13500000" sy="23000" kx="1200000" algn="br" rotWithShape="0">
              <a:prstClr val="black">
                <a:alpha val="20000"/>
              </a:prstClr>
            </a:outerShdw>
          </a:effectLst>
        </p:spPr>
      </p:pic>
      <p:sp>
        <p:nvSpPr>
          <p:cNvPr id="30" name="Title 1">
            <a:extLst>
              <a:ext uri="{FF2B5EF4-FFF2-40B4-BE49-F238E27FC236}">
                <a16:creationId xmlns:a16="http://schemas.microsoft.com/office/drawing/2014/main" id="{F5E28C1B-A716-4657-8D10-1E6AA5C8EC09}"/>
              </a:ext>
            </a:extLst>
          </p:cNvPr>
          <p:cNvSpPr txBox="1">
            <a:spLocks/>
          </p:cNvSpPr>
          <p:nvPr/>
        </p:nvSpPr>
        <p:spPr>
          <a:xfrm>
            <a:off x="8207348" y="1417308"/>
            <a:ext cx="5232583" cy="144241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467" kern="1200">
                <a:solidFill>
                  <a:schemeClr val="tx1"/>
                </a:solidFill>
                <a:latin typeface="Arial"/>
                <a:ea typeface="+mj-ea"/>
                <a:cs typeface="Arial"/>
              </a:defRPr>
            </a:lvl1pPr>
          </a:lstStyle>
          <a:p>
            <a:pPr defTabSz="1219170">
              <a:defRPr/>
            </a:pPr>
            <a:r>
              <a:rPr lang="en-US" sz="2000" b="1">
                <a:solidFill>
                  <a:prstClr val="black"/>
                </a:solidFill>
                <a:latin typeface="Calibri Light" panose="020F0302020204030204"/>
              </a:rPr>
              <a:t>Mike McLain</a:t>
            </a:r>
            <a:endParaRPr lang="en-US" sz="2000" b="1" dirty="0">
              <a:solidFill>
                <a:prstClr val="black"/>
              </a:solidFill>
              <a:latin typeface="Calibri Light" panose="020F0302020204030204"/>
            </a:endParaRPr>
          </a:p>
        </p:txBody>
      </p:sp>
      <p:grpSp>
        <p:nvGrpSpPr>
          <p:cNvPr id="31" name="Group 30">
            <a:extLst>
              <a:ext uri="{FF2B5EF4-FFF2-40B4-BE49-F238E27FC236}">
                <a16:creationId xmlns:a16="http://schemas.microsoft.com/office/drawing/2014/main" id="{E297955D-9631-45ED-9D5D-7A47256DADDE}"/>
              </a:ext>
            </a:extLst>
          </p:cNvPr>
          <p:cNvGrpSpPr/>
          <p:nvPr/>
        </p:nvGrpSpPr>
        <p:grpSpPr>
          <a:xfrm>
            <a:off x="7743348" y="2981682"/>
            <a:ext cx="6542739" cy="2468684"/>
            <a:chOff x="-39864" y="2976140"/>
            <a:chExt cx="3811853" cy="1250527"/>
          </a:xfrm>
        </p:grpSpPr>
        <p:sp>
          <p:nvSpPr>
            <p:cNvPr id="32" name="Text Placeholder 5">
              <a:extLst>
                <a:ext uri="{FF2B5EF4-FFF2-40B4-BE49-F238E27FC236}">
                  <a16:creationId xmlns:a16="http://schemas.microsoft.com/office/drawing/2014/main" id="{5230326B-D2F7-470C-9798-1E95DF2C4947}"/>
                </a:ext>
              </a:extLst>
            </p:cNvPr>
            <p:cNvSpPr txBox="1">
              <a:spLocks/>
            </p:cNvSpPr>
            <p:nvPr/>
          </p:nvSpPr>
          <p:spPr>
            <a:xfrm>
              <a:off x="-39864" y="2979884"/>
              <a:ext cx="868083" cy="1243038"/>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algn="r" defTabSz="609570">
                <a:defRPr/>
              </a:pPr>
              <a:r>
                <a:rPr lang="en-US" sz="1600" b="1" dirty="0">
                  <a:solidFill>
                    <a:prstClr val="black">
                      <a:lumMod val="75000"/>
                    </a:prstClr>
                  </a:solidFill>
                  <a:latin typeface="Calibri Light" panose="020F0302020204030204"/>
                </a:rPr>
                <a:t>Tweets</a:t>
              </a:r>
            </a:p>
            <a:p>
              <a:pPr algn="r" defTabSz="609570">
                <a:defRPr/>
              </a:pPr>
              <a:r>
                <a:rPr lang="en-US" sz="1600" b="1" dirty="0">
                  <a:solidFill>
                    <a:prstClr val="black">
                      <a:lumMod val="75000"/>
                    </a:prstClr>
                  </a:solidFill>
                  <a:latin typeface="Calibri Light" panose="020F0302020204030204"/>
                </a:rPr>
                <a:t>Codes</a:t>
              </a:r>
            </a:p>
            <a:p>
              <a:pPr algn="r" defTabSz="609570">
                <a:defRPr/>
              </a:pPr>
              <a:r>
                <a:rPr lang="en-US" sz="1600" b="1" dirty="0">
                  <a:solidFill>
                    <a:prstClr val="black">
                      <a:lumMod val="75000"/>
                    </a:prstClr>
                  </a:solidFill>
                  <a:latin typeface="Calibri Light" panose="020F0302020204030204"/>
                </a:rPr>
                <a:t>Works</a:t>
              </a:r>
            </a:p>
            <a:p>
              <a:pPr algn="r" defTabSz="609570">
                <a:defRPr/>
              </a:pPr>
              <a:endParaRPr lang="en-US" sz="1600" b="1" dirty="0">
                <a:solidFill>
                  <a:prstClr val="black">
                    <a:lumMod val="75000"/>
                  </a:prstClr>
                </a:solidFill>
                <a:latin typeface="Calibri Light" panose="020F0302020204030204"/>
              </a:endParaRPr>
            </a:p>
            <a:p>
              <a:pPr algn="r" defTabSz="609570">
                <a:defRPr/>
              </a:pPr>
              <a:r>
                <a:rPr lang="en-US" sz="1600" b="1" dirty="0">
                  <a:solidFill>
                    <a:prstClr val="black">
                      <a:lumMod val="75000"/>
                    </a:prstClr>
                  </a:solidFill>
                  <a:latin typeface="Calibri Light" panose="020F0302020204030204"/>
                </a:rPr>
                <a:t>Does</a:t>
              </a:r>
            </a:p>
            <a:p>
              <a:pPr algn="r" defTabSz="609570">
                <a:defRPr/>
              </a:pPr>
              <a:r>
                <a:rPr lang="en-US" sz="1600" b="1" dirty="0">
                  <a:solidFill>
                    <a:prstClr val="black">
                      <a:lumMod val="75000"/>
                    </a:prstClr>
                  </a:solidFill>
                  <a:latin typeface="Calibri Light" panose="020F0302020204030204"/>
                </a:rPr>
                <a:t>Likes</a:t>
              </a:r>
            </a:p>
          </p:txBody>
        </p:sp>
        <p:sp>
          <p:nvSpPr>
            <p:cNvPr id="33" name="Text Placeholder 5">
              <a:extLst>
                <a:ext uri="{FF2B5EF4-FFF2-40B4-BE49-F238E27FC236}">
                  <a16:creationId xmlns:a16="http://schemas.microsoft.com/office/drawing/2014/main" id="{213C07AD-16C3-4957-9AFF-8B7AAA1B93B3}"/>
                </a:ext>
              </a:extLst>
            </p:cNvPr>
            <p:cNvSpPr txBox="1">
              <a:spLocks/>
            </p:cNvSpPr>
            <p:nvPr/>
          </p:nvSpPr>
          <p:spPr>
            <a:xfrm>
              <a:off x="695703" y="2976140"/>
              <a:ext cx="3076286" cy="1250527"/>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lvl="0">
                <a:defRPr/>
              </a:pPr>
              <a:r>
                <a:rPr lang="en-US" sz="1600" dirty="0">
                  <a:solidFill>
                    <a:prstClr val="black">
                      <a:lumMod val="75000"/>
                    </a:prstClr>
                  </a:solidFill>
                  <a:latin typeface="Calibri Light" panose="020F0302020204030204"/>
                </a:rPr>
                <a:t>       </a:t>
              </a:r>
              <a:r>
                <a:rPr lang="en-US" sz="1600" dirty="0" err="1">
                  <a:solidFill>
                    <a:prstClr val="black">
                      <a:lumMod val="75000"/>
                    </a:prstClr>
                  </a:solidFill>
                  <a:latin typeface="Calibri Light" panose="020F0302020204030204"/>
                </a:rPr>
                <a:t>vmoprcmd</a:t>
              </a:r>
              <a:endParaRPr lang="en-US" sz="1600" dirty="0">
                <a:solidFill>
                  <a:prstClr val="black">
                    <a:lumMod val="75000"/>
                  </a:prstClr>
                </a:solidFill>
                <a:latin typeface="Calibri Light" panose="020F0302020204030204"/>
              </a:endParaRPr>
            </a:p>
            <a:p>
              <a:pPr defTabSz="609570">
                <a:defRPr/>
              </a:pPr>
              <a:r>
                <a:rPr lang="en-US" sz="1600" dirty="0">
                  <a:solidFill>
                    <a:prstClr val="black">
                      <a:lumMod val="75000"/>
                    </a:prstClr>
                  </a:solidFill>
                  <a:latin typeface="Calibri Light" panose="020F0302020204030204"/>
                </a:rPr>
                <a:t>       </a:t>
              </a:r>
              <a:r>
                <a:rPr lang="en-US" sz="1600" dirty="0" err="1">
                  <a:solidFill>
                    <a:prstClr val="black">
                      <a:lumMod val="75000"/>
                    </a:prstClr>
                  </a:solidFill>
                  <a:latin typeface="Calibri Light" panose="020F0302020204030204"/>
                </a:rPr>
                <a:t>vmoprcmd</a:t>
              </a:r>
              <a:endParaRPr lang="en-US" sz="1600" dirty="0">
                <a:solidFill>
                  <a:prstClr val="black">
                    <a:lumMod val="75000"/>
                  </a:prstClr>
                </a:solidFill>
                <a:latin typeface="Calibri Light" panose="020F0302020204030204"/>
              </a:endParaRPr>
            </a:p>
            <a:p>
              <a:pPr defTabSz="609570">
                <a:defRPr/>
              </a:pPr>
              <a:r>
                <a:rPr lang="en-US" sz="1600" dirty="0">
                  <a:solidFill>
                    <a:prstClr val="black">
                      <a:lumMod val="75000"/>
                    </a:prstClr>
                  </a:solidFill>
                  <a:latin typeface="Calibri Light" panose="020F0302020204030204"/>
                </a:rPr>
                <a:t>Architect, Data Protection</a:t>
              </a:r>
            </a:p>
            <a:p>
              <a:pPr defTabSz="609570">
                <a:defRPr/>
              </a:pPr>
              <a:r>
                <a:rPr lang="en-US" sz="1600" dirty="0">
                  <a:solidFill>
                    <a:prstClr val="black">
                      <a:lumMod val="75000"/>
                    </a:prstClr>
                  </a:solidFill>
                  <a:latin typeface="Calibri Light" panose="020F0302020204030204"/>
                </a:rPr>
                <a:t>@ Insight CDCT</a:t>
              </a:r>
            </a:p>
            <a:p>
              <a:pPr defTabSz="609570">
                <a:defRPr/>
              </a:pPr>
              <a:r>
                <a:rPr lang="en-US" sz="1600" dirty="0">
                  <a:solidFill>
                    <a:prstClr val="black">
                      <a:lumMod val="75000"/>
                    </a:prstClr>
                  </a:solidFill>
                  <a:latin typeface="Calibri Light" panose="020F0302020204030204"/>
                </a:rPr>
                <a:t>Coding, Testing, Problem Solving</a:t>
              </a:r>
            </a:p>
            <a:p>
              <a:pPr defTabSz="609570">
                <a:defRPr/>
              </a:pPr>
              <a:r>
                <a:rPr lang="en-US" sz="1600" dirty="0">
                  <a:solidFill>
                    <a:prstClr val="black">
                      <a:lumMod val="75000"/>
                    </a:prstClr>
                  </a:solidFill>
                  <a:latin typeface="Calibri Light" panose="020F0302020204030204"/>
                </a:rPr>
                <a:t>SB Champions KC Chiefs, Aviation</a:t>
              </a:r>
            </a:p>
          </p:txBody>
        </p:sp>
      </p:grpSp>
      <p:pic>
        <p:nvPicPr>
          <p:cNvPr id="34" name="Picture 33">
            <a:extLst>
              <a:ext uri="{FF2B5EF4-FFF2-40B4-BE49-F238E27FC236}">
                <a16:creationId xmlns:a16="http://schemas.microsoft.com/office/drawing/2014/main" id="{350C773B-F0C2-4038-B70A-9D623DA0E7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33343" y="3434226"/>
            <a:ext cx="179523" cy="179523"/>
          </a:xfrm>
          <a:prstGeom prst="rect">
            <a:avLst/>
          </a:prstGeom>
        </p:spPr>
      </p:pic>
      <p:pic>
        <p:nvPicPr>
          <p:cNvPr id="35" name="Afbeelding 6" descr="twitter.png">
            <a:extLst>
              <a:ext uri="{FF2B5EF4-FFF2-40B4-BE49-F238E27FC236}">
                <a16:creationId xmlns:a16="http://schemas.microsoft.com/office/drawing/2014/main" id="{A9CF35D1-4513-46E7-A131-7EA04AA92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3343" y="3109793"/>
            <a:ext cx="179523" cy="179523"/>
          </a:xfrm>
          <a:prstGeom prst="rect">
            <a:avLst/>
          </a:prstGeom>
          <a:effectLst>
            <a:glow rad="228600">
              <a:schemeClr val="accent1">
                <a:satMod val="175000"/>
                <a:alpha val="40000"/>
              </a:schemeClr>
            </a:glow>
          </a:effectLst>
        </p:spPr>
      </p:pic>
      <p:sp>
        <p:nvSpPr>
          <p:cNvPr id="38" name="Title 1">
            <a:extLst>
              <a:ext uri="{FF2B5EF4-FFF2-40B4-BE49-F238E27FC236}">
                <a16:creationId xmlns:a16="http://schemas.microsoft.com/office/drawing/2014/main" id="{CDCDA71C-C1AD-4FF5-AA0E-D1A7FF15B1E7}"/>
              </a:ext>
            </a:extLst>
          </p:cNvPr>
          <p:cNvSpPr txBox="1">
            <a:spLocks/>
          </p:cNvSpPr>
          <p:nvPr/>
        </p:nvSpPr>
        <p:spPr>
          <a:xfrm>
            <a:off x="4251431" y="1407634"/>
            <a:ext cx="5232583" cy="144241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467" kern="1200">
                <a:solidFill>
                  <a:schemeClr val="tx1"/>
                </a:solidFill>
                <a:latin typeface="Arial"/>
                <a:ea typeface="+mj-ea"/>
                <a:cs typeface="Arial"/>
              </a:defRPr>
            </a:lvl1pPr>
          </a:lstStyle>
          <a:p>
            <a:pPr defTabSz="1219170">
              <a:defRPr/>
            </a:pPr>
            <a:r>
              <a:rPr lang="en-US" sz="2000" b="1" dirty="0">
                <a:solidFill>
                  <a:prstClr val="black"/>
                </a:solidFill>
                <a:latin typeface="Calibri Light" panose="020F0302020204030204"/>
              </a:rPr>
              <a:t>Chris </a:t>
            </a:r>
            <a:r>
              <a:rPr lang="en-US" sz="2000" b="1" dirty="0" err="1">
                <a:solidFill>
                  <a:prstClr val="black"/>
                </a:solidFill>
                <a:latin typeface="Calibri Light" panose="020F0302020204030204"/>
              </a:rPr>
              <a:t>Kapusta</a:t>
            </a:r>
            <a:endParaRPr lang="en-US" sz="2000" b="1" dirty="0">
              <a:solidFill>
                <a:prstClr val="black"/>
              </a:solidFill>
              <a:latin typeface="Calibri Light" panose="020F0302020204030204"/>
            </a:endParaRPr>
          </a:p>
        </p:txBody>
      </p:sp>
      <p:grpSp>
        <p:nvGrpSpPr>
          <p:cNvPr id="39" name="Group 38">
            <a:extLst>
              <a:ext uri="{FF2B5EF4-FFF2-40B4-BE49-F238E27FC236}">
                <a16:creationId xmlns:a16="http://schemas.microsoft.com/office/drawing/2014/main" id="{E69CF416-DCA7-4F35-B1A5-D50B125DEC5C}"/>
              </a:ext>
            </a:extLst>
          </p:cNvPr>
          <p:cNvGrpSpPr/>
          <p:nvPr/>
        </p:nvGrpSpPr>
        <p:grpSpPr>
          <a:xfrm>
            <a:off x="3787431" y="2972008"/>
            <a:ext cx="6542739" cy="2468684"/>
            <a:chOff x="-39864" y="2976140"/>
            <a:chExt cx="3811853" cy="1250527"/>
          </a:xfrm>
        </p:grpSpPr>
        <p:sp>
          <p:nvSpPr>
            <p:cNvPr id="40" name="Text Placeholder 5">
              <a:extLst>
                <a:ext uri="{FF2B5EF4-FFF2-40B4-BE49-F238E27FC236}">
                  <a16:creationId xmlns:a16="http://schemas.microsoft.com/office/drawing/2014/main" id="{0B84C1CE-B730-49F3-9C4F-D0CCBF897AEF}"/>
                </a:ext>
              </a:extLst>
            </p:cNvPr>
            <p:cNvSpPr txBox="1">
              <a:spLocks/>
            </p:cNvSpPr>
            <p:nvPr/>
          </p:nvSpPr>
          <p:spPr>
            <a:xfrm>
              <a:off x="-39864" y="2979884"/>
              <a:ext cx="868083" cy="1243038"/>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algn="r" defTabSz="609570">
                <a:defRPr/>
              </a:pPr>
              <a:r>
                <a:rPr lang="en-US" sz="1600" b="1" dirty="0">
                  <a:solidFill>
                    <a:prstClr val="black">
                      <a:lumMod val="75000"/>
                    </a:prstClr>
                  </a:solidFill>
                  <a:latin typeface="Calibri Light" panose="020F0302020204030204"/>
                </a:rPr>
                <a:t>Tweets</a:t>
              </a:r>
            </a:p>
            <a:p>
              <a:pPr algn="r" defTabSz="609570">
                <a:defRPr/>
              </a:pPr>
              <a:r>
                <a:rPr lang="en-US" sz="1600" b="1" dirty="0">
                  <a:solidFill>
                    <a:prstClr val="black">
                      <a:lumMod val="75000"/>
                    </a:prstClr>
                  </a:solidFill>
                  <a:latin typeface="Calibri Light" panose="020F0302020204030204"/>
                </a:rPr>
                <a:t>Codes</a:t>
              </a:r>
            </a:p>
            <a:p>
              <a:pPr algn="r" defTabSz="609570">
                <a:defRPr/>
              </a:pPr>
              <a:r>
                <a:rPr lang="en-US" sz="1600" b="1" dirty="0">
                  <a:solidFill>
                    <a:prstClr val="black">
                      <a:lumMod val="75000"/>
                    </a:prstClr>
                  </a:solidFill>
                  <a:latin typeface="Calibri Light" panose="020F0302020204030204"/>
                </a:rPr>
                <a:t>Works</a:t>
              </a:r>
            </a:p>
            <a:p>
              <a:pPr algn="r" defTabSz="609570">
                <a:defRPr/>
              </a:pPr>
              <a:endParaRPr lang="en-US" sz="1600" b="1" dirty="0">
                <a:solidFill>
                  <a:prstClr val="black">
                    <a:lumMod val="75000"/>
                  </a:prstClr>
                </a:solidFill>
                <a:latin typeface="Calibri Light" panose="020F0302020204030204"/>
              </a:endParaRPr>
            </a:p>
            <a:p>
              <a:pPr algn="r" defTabSz="609570">
                <a:defRPr/>
              </a:pPr>
              <a:r>
                <a:rPr lang="en-US" sz="1600" b="1" dirty="0">
                  <a:solidFill>
                    <a:prstClr val="black">
                      <a:lumMod val="75000"/>
                    </a:prstClr>
                  </a:solidFill>
                  <a:latin typeface="Calibri Light" panose="020F0302020204030204"/>
                </a:rPr>
                <a:t>Does</a:t>
              </a:r>
            </a:p>
            <a:p>
              <a:pPr algn="r" defTabSz="609570">
                <a:defRPr/>
              </a:pPr>
              <a:endParaRPr lang="en-US" sz="1600" b="1" dirty="0">
                <a:solidFill>
                  <a:prstClr val="black">
                    <a:lumMod val="75000"/>
                  </a:prstClr>
                </a:solidFill>
                <a:latin typeface="Calibri Light" panose="020F0302020204030204"/>
              </a:endParaRPr>
            </a:p>
            <a:p>
              <a:pPr algn="r" defTabSz="609570">
                <a:defRPr/>
              </a:pPr>
              <a:r>
                <a:rPr lang="en-US" sz="1600" b="1" dirty="0">
                  <a:solidFill>
                    <a:prstClr val="black">
                      <a:lumMod val="75000"/>
                    </a:prstClr>
                  </a:solidFill>
                  <a:latin typeface="Calibri Light" panose="020F0302020204030204"/>
                </a:rPr>
                <a:t>Likes</a:t>
              </a:r>
            </a:p>
          </p:txBody>
        </p:sp>
        <p:sp>
          <p:nvSpPr>
            <p:cNvPr id="41" name="Text Placeholder 5">
              <a:extLst>
                <a:ext uri="{FF2B5EF4-FFF2-40B4-BE49-F238E27FC236}">
                  <a16:creationId xmlns:a16="http://schemas.microsoft.com/office/drawing/2014/main" id="{B6C1280D-EFD1-478F-B1AD-7D7D3682EA83}"/>
                </a:ext>
              </a:extLst>
            </p:cNvPr>
            <p:cNvSpPr txBox="1">
              <a:spLocks/>
            </p:cNvSpPr>
            <p:nvPr/>
          </p:nvSpPr>
          <p:spPr>
            <a:xfrm>
              <a:off x="695703" y="2976140"/>
              <a:ext cx="3076286" cy="1250527"/>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lvl="0">
                <a:defRPr/>
              </a:pPr>
              <a:r>
                <a:rPr lang="en-US" sz="1600" dirty="0">
                  <a:solidFill>
                    <a:prstClr val="black">
                      <a:lumMod val="75000"/>
                    </a:prstClr>
                  </a:solidFill>
                  <a:latin typeface="Calibri Light" panose="020F0302020204030204"/>
                </a:rPr>
                <a:t>       </a:t>
              </a:r>
              <a:r>
                <a:rPr lang="en-US" sz="1600" dirty="0" err="1">
                  <a:solidFill>
                    <a:prstClr val="black">
                      <a:lumMod val="75000"/>
                    </a:prstClr>
                  </a:solidFill>
                  <a:latin typeface="Calibri Light" panose="020F0302020204030204"/>
                </a:rPr>
                <a:t>Pusta</a:t>
              </a:r>
              <a:endParaRPr lang="en-US" sz="1600" dirty="0">
                <a:solidFill>
                  <a:prstClr val="black">
                    <a:lumMod val="75000"/>
                  </a:prstClr>
                </a:solidFill>
                <a:latin typeface="Calibri Light" panose="020F0302020204030204"/>
              </a:endParaRPr>
            </a:p>
            <a:p>
              <a:pPr defTabSz="609570">
                <a:defRPr/>
              </a:pPr>
              <a:r>
                <a:rPr lang="en-US" sz="1600" dirty="0">
                  <a:solidFill>
                    <a:prstClr val="black">
                      <a:lumMod val="75000"/>
                    </a:prstClr>
                  </a:solidFill>
                  <a:latin typeface="Calibri Light" panose="020F0302020204030204"/>
                </a:rPr>
                <a:t>       </a:t>
              </a:r>
              <a:r>
                <a:rPr lang="en-US" sz="1600" dirty="0" err="1">
                  <a:solidFill>
                    <a:prstClr val="black">
                      <a:lumMod val="75000"/>
                    </a:prstClr>
                  </a:solidFill>
                  <a:latin typeface="Calibri Light" panose="020F0302020204030204"/>
                </a:rPr>
                <a:t>Pusta</a:t>
              </a:r>
              <a:endParaRPr lang="en-US" sz="1600" dirty="0">
                <a:solidFill>
                  <a:prstClr val="black">
                    <a:lumMod val="75000"/>
                  </a:prstClr>
                </a:solidFill>
                <a:latin typeface="Calibri Light" panose="020F0302020204030204"/>
              </a:endParaRPr>
            </a:p>
            <a:p>
              <a:pPr defTabSz="609570">
                <a:defRPr/>
              </a:pPr>
              <a:r>
                <a:rPr lang="en-US" sz="1600" dirty="0">
                  <a:solidFill>
                    <a:prstClr val="black">
                      <a:lumMod val="75000"/>
                    </a:prstClr>
                  </a:solidFill>
                  <a:latin typeface="Calibri Light" panose="020F0302020204030204"/>
                </a:rPr>
                <a:t>Principal Architect</a:t>
              </a:r>
            </a:p>
            <a:p>
              <a:pPr defTabSz="609570">
                <a:defRPr/>
              </a:pPr>
              <a:r>
                <a:rPr lang="en-US" sz="1600" dirty="0">
                  <a:solidFill>
                    <a:prstClr val="black">
                      <a:lumMod val="75000"/>
                    </a:prstClr>
                  </a:solidFill>
                  <a:latin typeface="Calibri Light" panose="020F0302020204030204"/>
                </a:rPr>
                <a:t>@ Insight CDCT</a:t>
              </a:r>
            </a:p>
            <a:p>
              <a:pPr defTabSz="609570">
                <a:defRPr/>
              </a:pPr>
              <a:r>
                <a:rPr lang="en-US" sz="1600" dirty="0">
                  <a:solidFill>
                    <a:prstClr val="black">
                      <a:lumMod val="75000"/>
                    </a:prstClr>
                  </a:solidFill>
                  <a:latin typeface="Calibri Light" panose="020F0302020204030204"/>
                </a:rPr>
                <a:t>Standing off to the side in </a:t>
              </a:r>
            </a:p>
            <a:p>
              <a:pPr defTabSz="609570">
                <a:defRPr/>
              </a:pPr>
              <a:r>
                <a:rPr lang="en-US" sz="1600" dirty="0">
                  <a:solidFill>
                    <a:prstClr val="black">
                      <a:lumMod val="75000"/>
                    </a:prstClr>
                  </a:solidFill>
                  <a:latin typeface="Calibri Light" panose="020F0302020204030204"/>
                </a:rPr>
                <a:t>presentations, Speaking, Coding  </a:t>
              </a:r>
            </a:p>
            <a:p>
              <a:pPr defTabSz="609570">
                <a:defRPr/>
              </a:pPr>
              <a:r>
                <a:rPr lang="en-US" sz="1600" dirty="0">
                  <a:solidFill>
                    <a:prstClr val="black">
                      <a:lumMod val="75000"/>
                    </a:prstClr>
                  </a:solidFill>
                  <a:latin typeface="Calibri Light" panose="020F0302020204030204"/>
                </a:rPr>
                <a:t>Video Games and Bourbon</a:t>
              </a:r>
            </a:p>
          </p:txBody>
        </p:sp>
      </p:grpSp>
      <p:pic>
        <p:nvPicPr>
          <p:cNvPr id="42" name="Picture 41">
            <a:extLst>
              <a:ext uri="{FF2B5EF4-FFF2-40B4-BE49-F238E27FC236}">
                <a16:creationId xmlns:a16="http://schemas.microsoft.com/office/drawing/2014/main" id="{3455ECFE-2C81-4A6C-A305-841CF741E89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77426" y="3424552"/>
            <a:ext cx="179523" cy="179523"/>
          </a:xfrm>
          <a:prstGeom prst="rect">
            <a:avLst/>
          </a:prstGeom>
        </p:spPr>
      </p:pic>
      <p:pic>
        <p:nvPicPr>
          <p:cNvPr id="43" name="Afbeelding 6" descr="twitter.png">
            <a:extLst>
              <a:ext uri="{FF2B5EF4-FFF2-40B4-BE49-F238E27FC236}">
                <a16:creationId xmlns:a16="http://schemas.microsoft.com/office/drawing/2014/main" id="{8FA58973-0BCC-472F-9ABD-572EDD247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426" y="3100119"/>
            <a:ext cx="179523" cy="179523"/>
          </a:xfrm>
          <a:prstGeom prst="rect">
            <a:avLst/>
          </a:prstGeom>
          <a:effectLst>
            <a:glow rad="228600">
              <a:schemeClr val="accent1">
                <a:satMod val="175000"/>
                <a:alpha val="40000"/>
              </a:schemeClr>
            </a:glow>
          </a:effectLst>
        </p:spPr>
      </p:pic>
      <p:pic>
        <p:nvPicPr>
          <p:cNvPr id="15" name="Picture 14" descr="A person smiling for the camera&#10;&#10;Description automatically generated">
            <a:extLst>
              <a:ext uri="{FF2B5EF4-FFF2-40B4-BE49-F238E27FC236}">
                <a16:creationId xmlns:a16="http://schemas.microsoft.com/office/drawing/2014/main" id="{BAE93656-8F8D-498E-852E-3214EEF533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0000">
            <a:off x="6181698" y="803135"/>
            <a:ext cx="1372045" cy="1372045"/>
          </a:xfrm>
          <a:prstGeom prst="rect">
            <a:avLst/>
          </a:prstGeom>
          <a:effectLst>
            <a:outerShdw blurRad="76200" dir="13500000" sy="23000" kx="1200000" algn="br" rotWithShape="0">
              <a:prstClr val="black">
                <a:alpha val="20000"/>
              </a:prstClr>
            </a:outerShdw>
          </a:effectLst>
        </p:spPr>
      </p:pic>
      <p:pic>
        <p:nvPicPr>
          <p:cNvPr id="46" name="Picture 45">
            <a:extLst>
              <a:ext uri="{FF2B5EF4-FFF2-40B4-BE49-F238E27FC236}">
                <a16:creationId xmlns:a16="http://schemas.microsoft.com/office/drawing/2014/main" id="{3A621E33-A266-4F29-B3BA-B4064AE90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80039">
            <a:off x="10097729" y="857962"/>
            <a:ext cx="1262388" cy="126238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32048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7"/>
          <p:cNvSpPr txBox="1">
            <a:spLocks noGrp="1"/>
          </p:cNvSpPr>
          <p:nvPr>
            <p:ph type="title"/>
          </p:nvPr>
        </p:nvSpPr>
        <p:spPr>
          <a:xfrm>
            <a:off x="597056" y="571547"/>
            <a:ext cx="11083109" cy="424732"/>
          </a:xfrm>
          <a:prstGeom prst="rect">
            <a:avLst/>
          </a:prstGeom>
          <a:noFill/>
        </p:spPr>
        <p:txBody>
          <a:bodyPr wrap="square" rtlCol="0">
            <a:spAutoFit/>
          </a:bodyPr>
          <a:lstStyle/>
          <a:p>
            <a:pPr defTabSz="609570"/>
            <a:r>
              <a:rPr lang="en-US" sz="2400" dirty="0">
                <a:latin typeface="Arial"/>
                <a:ea typeface="+mn-ea"/>
                <a:cs typeface="+mn-cs"/>
              </a:rPr>
              <a:t>Taking a Different Approach with APIs</a:t>
            </a:r>
          </a:p>
        </p:txBody>
      </p:sp>
      <p:grpSp>
        <p:nvGrpSpPr>
          <p:cNvPr id="28" name="Group 27"/>
          <p:cNvGrpSpPr/>
          <p:nvPr/>
        </p:nvGrpSpPr>
        <p:grpSpPr>
          <a:xfrm>
            <a:off x="8212806" y="1707253"/>
            <a:ext cx="3490068" cy="3864241"/>
            <a:chOff x="8386999" y="1707253"/>
            <a:chExt cx="3490068" cy="3864240"/>
          </a:xfrm>
        </p:grpSpPr>
        <p:sp>
          <p:nvSpPr>
            <p:cNvPr id="6" name="TextBox 5"/>
            <p:cNvSpPr txBox="1"/>
            <p:nvPr/>
          </p:nvSpPr>
          <p:spPr>
            <a:xfrm>
              <a:off x="8436286" y="3509542"/>
              <a:ext cx="3391496" cy="40011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63666A"/>
                  </a:solidFill>
                  <a:effectLst/>
                  <a:uLnTx/>
                  <a:uFillTx/>
                  <a:latin typeface="Arial" panose="020B0604020202020204" pitchFamily="34" charset="0"/>
                  <a:ea typeface="+mn-ea"/>
                  <a:cs typeface="Raleway"/>
                </a:rPr>
                <a:t>Pre-built Integrations</a:t>
              </a:r>
            </a:p>
          </p:txBody>
        </p:sp>
        <p:sp>
          <p:nvSpPr>
            <p:cNvPr id="7" name="TextBox 6"/>
            <p:cNvSpPr txBox="1"/>
            <p:nvPr/>
          </p:nvSpPr>
          <p:spPr>
            <a:xfrm>
              <a:off x="8386999" y="4001833"/>
              <a:ext cx="3490068" cy="156966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Integrate with your existing tools or extend to any third party provider.</a:t>
              </a: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endParaRP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Easy to consume with pre-built integrations that are supported by our core engineering team.</a:t>
              </a:r>
            </a:p>
          </p:txBody>
        </p:sp>
        <p:grpSp>
          <p:nvGrpSpPr>
            <p:cNvPr id="15" name="Group 14"/>
            <p:cNvGrpSpPr/>
            <p:nvPr/>
          </p:nvGrpSpPr>
          <p:grpSpPr>
            <a:xfrm>
              <a:off x="9384844" y="1707253"/>
              <a:ext cx="1494379" cy="1494379"/>
              <a:chOff x="9384844" y="1707253"/>
              <a:chExt cx="1494379" cy="1494379"/>
            </a:xfrm>
          </p:grpSpPr>
          <p:sp>
            <p:nvSpPr>
              <p:cNvPr id="16" name="Oval 15"/>
              <p:cNvSpPr/>
              <p:nvPr/>
            </p:nvSpPr>
            <p:spPr>
              <a:xfrm>
                <a:off x="9384844" y="1707253"/>
                <a:ext cx="1494379" cy="1494379"/>
              </a:xfrm>
              <a:prstGeom prst="ellipse">
                <a:avLst/>
              </a:prstGeom>
              <a:gradFill flip="none" rotWithShape="1">
                <a:gsLst>
                  <a:gs pos="0">
                    <a:srgbClr val="00B2A9"/>
                  </a:gs>
                  <a:gs pos="100000">
                    <a:schemeClr val="accent2">
                      <a:lumMod val="75000"/>
                    </a:schemeClr>
                  </a:gs>
                </a:gsLst>
                <a:lin ang="10800000" scaled="1"/>
                <a:tileRect/>
              </a:gra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01020" y="1919884"/>
                <a:ext cx="1262026" cy="1069116"/>
              </a:xfrm>
              <a:prstGeom prst="rect">
                <a:avLst/>
              </a:prstGeom>
            </p:spPr>
          </p:pic>
        </p:grpSp>
      </p:grpSp>
      <p:grpSp>
        <p:nvGrpSpPr>
          <p:cNvPr id="30" name="Group 29"/>
          <p:cNvGrpSpPr/>
          <p:nvPr/>
        </p:nvGrpSpPr>
        <p:grpSpPr>
          <a:xfrm>
            <a:off x="489129" y="1707253"/>
            <a:ext cx="3466404" cy="3864241"/>
            <a:chOff x="663322" y="1707253"/>
            <a:chExt cx="3466404" cy="3864240"/>
          </a:xfrm>
        </p:grpSpPr>
        <p:sp>
          <p:nvSpPr>
            <p:cNvPr id="8" name="TextBox 7"/>
            <p:cNvSpPr txBox="1"/>
            <p:nvPr/>
          </p:nvSpPr>
          <p:spPr>
            <a:xfrm>
              <a:off x="700777" y="3509542"/>
              <a:ext cx="3391496" cy="40011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63666A"/>
                  </a:solidFill>
                  <a:effectLst/>
                  <a:uLnTx/>
                  <a:uFillTx/>
                  <a:latin typeface="Arial" panose="020B0604020202020204" pitchFamily="34" charset="0"/>
                  <a:ea typeface="+mn-ea"/>
                  <a:cs typeface="Raleway"/>
                </a:rPr>
                <a:t>Full-featured APIs</a:t>
              </a:r>
            </a:p>
          </p:txBody>
        </p:sp>
        <p:sp>
          <p:nvSpPr>
            <p:cNvPr id="9" name="TextBox 8"/>
            <p:cNvSpPr txBox="1"/>
            <p:nvPr/>
          </p:nvSpPr>
          <p:spPr>
            <a:xfrm>
              <a:off x="663322" y="4001833"/>
              <a:ext cx="3466404" cy="156966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Built API-first with a web UI that consumes its own APIs.</a:t>
              </a: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endParaRP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All functionality is exposed over REST, so you can easily integrate or build on top of Rubrik.</a:t>
              </a:r>
            </a:p>
          </p:txBody>
        </p:sp>
        <p:grpSp>
          <p:nvGrpSpPr>
            <p:cNvPr id="5" name="Group 4"/>
            <p:cNvGrpSpPr/>
            <p:nvPr/>
          </p:nvGrpSpPr>
          <p:grpSpPr>
            <a:xfrm>
              <a:off x="1649335" y="1707253"/>
              <a:ext cx="1494379" cy="1494379"/>
              <a:chOff x="1649335" y="1707253"/>
              <a:chExt cx="1494379" cy="1494379"/>
            </a:xfrm>
          </p:grpSpPr>
          <p:sp>
            <p:nvSpPr>
              <p:cNvPr id="13" name="Oval 12"/>
              <p:cNvSpPr/>
              <p:nvPr/>
            </p:nvSpPr>
            <p:spPr>
              <a:xfrm>
                <a:off x="1649335" y="1707253"/>
                <a:ext cx="1494379" cy="1494379"/>
              </a:xfrm>
              <a:prstGeom prst="ellipse">
                <a:avLst/>
              </a:prstGeom>
              <a:gradFill flip="none" rotWithShape="1">
                <a:gsLst>
                  <a:gs pos="0">
                    <a:srgbClr val="00B2A9"/>
                  </a:gs>
                  <a:gs pos="100000">
                    <a:schemeClr val="accent2">
                      <a:lumMod val="75000"/>
                    </a:schemeClr>
                  </a:gs>
                </a:gsLst>
                <a:lin ang="10800000" scaled="1"/>
                <a:tileRect/>
              </a:gra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129"/>
              <p:cNvSpPr>
                <a:spLocks noEditPoints="1"/>
              </p:cNvSpPr>
              <p:nvPr/>
            </p:nvSpPr>
            <p:spPr bwMode="auto">
              <a:xfrm>
                <a:off x="1891686" y="1949604"/>
                <a:ext cx="1009677" cy="1009677"/>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ysClr val="window" lastClr="FFFFFF"/>
              </a:solidFill>
              <a:ln>
                <a:noFill/>
              </a:ln>
            </p:spPr>
            <p:txBody>
              <a:bodyPr vert="horz" wrap="square" lIns="28928" tIns="14464" rIns="28928" bIns="14464"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63666A"/>
                  </a:solidFill>
                  <a:effectLst/>
                  <a:uLnTx/>
                  <a:uFillTx/>
                  <a:latin typeface="Tahoma"/>
                  <a:ea typeface="+mn-ea"/>
                  <a:cs typeface="+mn-cs"/>
                </a:endParaRPr>
              </a:p>
            </p:txBody>
          </p:sp>
        </p:grpSp>
      </p:grpSp>
      <p:grpSp>
        <p:nvGrpSpPr>
          <p:cNvPr id="29" name="Group 28"/>
          <p:cNvGrpSpPr/>
          <p:nvPr/>
        </p:nvGrpSpPr>
        <p:grpSpPr>
          <a:xfrm>
            <a:off x="4131379" y="1707254"/>
            <a:ext cx="3905580" cy="3864240"/>
            <a:chOff x="4305572" y="1707253"/>
            <a:chExt cx="3905580" cy="3864240"/>
          </a:xfrm>
        </p:grpSpPr>
        <p:sp>
          <p:nvSpPr>
            <p:cNvPr id="10" name="TextBox 9"/>
            <p:cNvSpPr txBox="1"/>
            <p:nvPr/>
          </p:nvSpPr>
          <p:spPr>
            <a:xfrm>
              <a:off x="4305572" y="3509542"/>
              <a:ext cx="3905580" cy="40011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63666A"/>
                  </a:solidFill>
                  <a:effectLst/>
                  <a:uLnTx/>
                  <a:uFillTx/>
                  <a:latin typeface="Arial" panose="020B0604020202020204" pitchFamily="34" charset="0"/>
                  <a:ea typeface="+mn-ea"/>
                  <a:cs typeface="Raleway"/>
                </a:rPr>
                <a:t>User-friendly Resources</a:t>
              </a:r>
            </a:p>
          </p:txBody>
        </p:sp>
        <p:sp>
          <p:nvSpPr>
            <p:cNvPr id="11" name="TextBox 10"/>
            <p:cNvSpPr txBox="1"/>
            <p:nvPr/>
          </p:nvSpPr>
          <p:spPr>
            <a:xfrm>
              <a:off x="4559783" y="4001833"/>
              <a:ext cx="339716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Get started immediately without any REST API knowledge.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Easy to access and learn with interactive documentation, sample code, and example use cases.  </a:t>
              </a:r>
            </a:p>
          </p:txBody>
        </p:sp>
        <p:grpSp>
          <p:nvGrpSpPr>
            <p:cNvPr id="27" name="Group 26"/>
            <p:cNvGrpSpPr/>
            <p:nvPr/>
          </p:nvGrpSpPr>
          <p:grpSpPr>
            <a:xfrm>
              <a:off x="5511173" y="1707253"/>
              <a:ext cx="1494379" cy="1494379"/>
              <a:chOff x="5511173" y="1707253"/>
              <a:chExt cx="1494379" cy="1494379"/>
            </a:xfrm>
          </p:grpSpPr>
          <p:sp>
            <p:nvSpPr>
              <p:cNvPr id="22" name="Oval 21"/>
              <p:cNvSpPr/>
              <p:nvPr/>
            </p:nvSpPr>
            <p:spPr>
              <a:xfrm>
                <a:off x="5511173" y="1707253"/>
                <a:ext cx="1494379" cy="1494379"/>
              </a:xfrm>
              <a:prstGeom prst="ellipse">
                <a:avLst/>
              </a:prstGeom>
              <a:gradFill flip="none" rotWithShape="1">
                <a:gsLst>
                  <a:gs pos="0">
                    <a:srgbClr val="00B2A9"/>
                  </a:gs>
                  <a:gs pos="100000">
                    <a:schemeClr val="accent2">
                      <a:lumMod val="75000"/>
                    </a:schemeClr>
                  </a:gs>
                </a:gsLst>
                <a:lin ang="10800000" scaled="1"/>
                <a:tileRect/>
              </a:gra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336" y="2009337"/>
                <a:ext cx="1042053" cy="890211"/>
              </a:xfrm>
              <a:prstGeom prst="rect">
                <a:avLst/>
              </a:prstGeom>
            </p:spPr>
          </p:pic>
        </p:grpSp>
      </p:grpSp>
    </p:spTree>
    <p:extLst>
      <p:ext uri="{BB962C8B-B14F-4D97-AF65-F5344CB8AC3E}">
        <p14:creationId xmlns:p14="http://schemas.microsoft.com/office/powerpoint/2010/main" val="1122730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28A0A4-28A6-4660-9B78-81E3466B5D73}"/>
              </a:ext>
            </a:extLst>
          </p:cNvPr>
          <p:cNvSpPr>
            <a:spLocks noGrp="1"/>
          </p:cNvSpPr>
          <p:nvPr>
            <p:ph type="title"/>
          </p:nvPr>
        </p:nvSpPr>
        <p:spPr/>
        <p:txBody>
          <a:bodyPr>
            <a:normAutofit/>
          </a:bodyPr>
          <a:lstStyle/>
          <a:p>
            <a:r>
              <a:rPr lang="en-US" dirty="0"/>
              <a:t>Rubrik Build</a:t>
            </a:r>
          </a:p>
        </p:txBody>
      </p:sp>
      <p:sp>
        <p:nvSpPr>
          <p:cNvPr id="10" name="Content Placeholder 9">
            <a:extLst>
              <a:ext uri="{FF2B5EF4-FFF2-40B4-BE49-F238E27FC236}">
                <a16:creationId xmlns:a16="http://schemas.microsoft.com/office/drawing/2014/main" id="{DCAFC9AE-35A0-4F87-9DD9-50B3F1F44CCA}"/>
              </a:ext>
            </a:extLst>
          </p:cNvPr>
          <p:cNvSpPr>
            <a:spLocks noGrp="1"/>
          </p:cNvSpPr>
          <p:nvPr>
            <p:ph idx="1"/>
          </p:nvPr>
        </p:nvSpPr>
        <p:spPr/>
        <p:txBody>
          <a:bodyPr/>
          <a:lstStyle/>
          <a:p>
            <a:pPr>
              <a:buClr>
                <a:schemeClr val="accent1"/>
              </a:buClr>
            </a:pPr>
            <a:r>
              <a:rPr lang="en-US" dirty="0"/>
              <a:t>An open source community around Cloud Data Management and protection</a:t>
            </a:r>
          </a:p>
          <a:p>
            <a:pPr>
              <a:buClr>
                <a:schemeClr val="accent1"/>
              </a:buClr>
            </a:pPr>
            <a:r>
              <a:rPr lang="en-US" dirty="0"/>
              <a:t>Focus on education and tools</a:t>
            </a:r>
          </a:p>
          <a:p>
            <a:pPr>
              <a:buClr>
                <a:schemeClr val="accent1"/>
              </a:buClr>
            </a:pPr>
            <a:r>
              <a:rPr lang="en-US" dirty="0"/>
              <a:t>There is no charge to participate or consume and all are welcome</a:t>
            </a:r>
          </a:p>
          <a:p>
            <a:pPr>
              <a:buClr>
                <a:schemeClr val="accent1"/>
              </a:buClr>
            </a:pPr>
            <a:endParaRPr lang="en-US" dirty="0"/>
          </a:p>
          <a:p>
            <a:pPr marL="0" indent="0">
              <a:buClr>
                <a:schemeClr val="accent1"/>
              </a:buClr>
              <a:buNone/>
            </a:pPr>
            <a:r>
              <a:rPr lang="en-US" b="1" dirty="0">
                <a:hlinkClick r:id="rId2"/>
              </a:rPr>
              <a:t>https://build.rubrik.com</a:t>
            </a:r>
            <a:endParaRPr lang="en-US" b="1" dirty="0"/>
          </a:p>
        </p:txBody>
      </p:sp>
    </p:spTree>
    <p:extLst>
      <p:ext uri="{BB962C8B-B14F-4D97-AF65-F5344CB8AC3E}">
        <p14:creationId xmlns:p14="http://schemas.microsoft.com/office/powerpoint/2010/main" val="197523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Rubrik Build</a:t>
            </a:r>
          </a:p>
        </p:txBody>
      </p:sp>
      <p:sp>
        <p:nvSpPr>
          <p:cNvPr id="6" name="Text Placeholder 5">
            <a:extLst>
              <a:ext uri="{FF2B5EF4-FFF2-40B4-BE49-F238E27FC236}">
                <a16:creationId xmlns:a16="http://schemas.microsoft.com/office/drawing/2014/main" id="{5497B9C6-4B77-A640-9102-CF74119FCF4F}"/>
              </a:ext>
            </a:extLst>
          </p:cNvPr>
          <p:cNvSpPr>
            <a:spLocks noGrp="1"/>
          </p:cNvSpPr>
          <p:nvPr>
            <p:ph type="body" idx="1"/>
          </p:nvPr>
        </p:nvSpPr>
        <p:spPr>
          <a:xfrm>
            <a:off x="869951" y="4562475"/>
            <a:ext cx="10515600" cy="1500187"/>
          </a:xfrm>
        </p:spPr>
        <p:txBody>
          <a:bodyPr/>
          <a:lstStyle/>
          <a:p>
            <a:r>
              <a:rPr lang="en-US" dirty="0"/>
              <a:t>Program Offerings</a:t>
            </a:r>
          </a:p>
        </p:txBody>
      </p:sp>
    </p:spTree>
    <p:extLst>
      <p:ext uri="{BB962C8B-B14F-4D97-AF65-F5344CB8AC3E}">
        <p14:creationId xmlns:p14="http://schemas.microsoft.com/office/powerpoint/2010/main" val="170426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Workshops</a:t>
            </a:r>
          </a:p>
        </p:txBody>
      </p:sp>
      <p:sp>
        <p:nvSpPr>
          <p:cNvPr id="3" name="Content Placeholder 2"/>
          <p:cNvSpPr>
            <a:spLocks noGrp="1"/>
          </p:cNvSpPr>
          <p:nvPr>
            <p:ph idx="1"/>
          </p:nvPr>
        </p:nvSpPr>
        <p:spPr/>
        <p:txBody>
          <a:bodyPr/>
          <a:lstStyle/>
          <a:p>
            <a:pPr marL="0" indent="0">
              <a:buNone/>
            </a:pPr>
            <a:r>
              <a:rPr lang="en-US" dirty="0"/>
              <a:t>The workshops cover the following: </a:t>
            </a:r>
          </a:p>
          <a:p>
            <a:r>
              <a:rPr lang="en-US" dirty="0"/>
              <a:t>Welcome to Rubrik Build</a:t>
            </a:r>
          </a:p>
          <a:p>
            <a:r>
              <a:rPr lang="en-US" dirty="0"/>
              <a:t>Introduction to Version Control with Git and GitHub</a:t>
            </a:r>
          </a:p>
          <a:p>
            <a:r>
              <a:rPr lang="en-US" dirty="0"/>
              <a:t>Introduction to APIs</a:t>
            </a:r>
          </a:p>
          <a:p>
            <a:r>
              <a:rPr lang="en-US" dirty="0"/>
              <a:t>Introduction to Programming Concepts</a:t>
            </a:r>
          </a:p>
          <a:p>
            <a:r>
              <a:rPr lang="en-US" dirty="0"/>
              <a:t>Learning PowerShell (and other languages)</a:t>
            </a:r>
          </a:p>
          <a:p>
            <a:r>
              <a:rPr lang="en-US" dirty="0"/>
              <a:t>Developing a CI Build &amp; Release Pipeline</a:t>
            </a:r>
          </a:p>
        </p:txBody>
      </p:sp>
    </p:spTree>
    <p:extLst>
      <p:ext uri="{BB962C8B-B14F-4D97-AF65-F5344CB8AC3E}">
        <p14:creationId xmlns:p14="http://schemas.microsoft.com/office/powerpoint/2010/main" val="1493667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4F4899-66F3-4FE3-A46F-6C432150AF12}"/>
              </a:ext>
            </a:extLst>
          </p:cNvPr>
          <p:cNvPicPr>
            <a:picLocks noChangeAspect="1"/>
          </p:cNvPicPr>
          <p:nvPr/>
        </p:nvPicPr>
        <p:blipFill rotWithShape="1">
          <a:blip r:embed="rId2"/>
          <a:srcRect r="1334"/>
          <a:stretch/>
        </p:blipFill>
        <p:spPr>
          <a:xfrm>
            <a:off x="0" y="1"/>
            <a:ext cx="12192000" cy="6858001"/>
          </a:xfrm>
          <a:prstGeom prst="rect">
            <a:avLst/>
          </a:prstGeom>
        </p:spPr>
      </p:pic>
    </p:spTree>
    <p:extLst>
      <p:ext uri="{BB962C8B-B14F-4D97-AF65-F5344CB8AC3E}">
        <p14:creationId xmlns:p14="http://schemas.microsoft.com/office/powerpoint/2010/main" val="393816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p:nvPr/>
        </p:nvSpPr>
        <p:spPr>
          <a:xfrm>
            <a:off x="4726368" y="4648834"/>
            <a:ext cx="7271033" cy="1443167"/>
          </a:xfrm>
          <a:prstGeom prst="flowChartProcess">
            <a:avLst/>
          </a:prstGeom>
          <a:solidFill>
            <a:srgbClr val="D0E0E3"/>
          </a:solidFill>
          <a:ln w="9525" cap="flat" cmpd="sng">
            <a:solidFill>
              <a:srgbClr val="434343"/>
            </a:solidFill>
            <a:prstDash val="solid"/>
            <a:round/>
            <a:headEnd type="none" w="sm" len="sm"/>
            <a:tailEnd type="none" w="sm" len="sm"/>
          </a:ln>
        </p:spPr>
        <p:txBody>
          <a:bodyPr spcFirstLastPara="1" wrap="square" lIns="121900" tIns="6096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1" u="none" strike="noStrike" kern="1200" cap="none" spc="0" normalizeH="0" baseline="0" noProof="0">
                <a:ln>
                  <a:noFill/>
                </a:ln>
                <a:solidFill>
                  <a:srgbClr val="3C3E84"/>
                </a:solidFill>
                <a:effectLst/>
                <a:uLnTx/>
                <a:uFillTx/>
                <a:latin typeface="Arial" charset="0"/>
                <a:ea typeface="Arial" charset="0"/>
                <a:cs typeface="Arial" charset="0"/>
              </a:rPr>
              <a:t>rubrikinc </a:t>
            </a:r>
            <a:r>
              <a:rPr kumimoji="0" lang="en" sz="2000" b="1" i="0" u="none" strike="noStrike" kern="1200" cap="none" spc="0" normalizeH="0" baseline="0" noProof="0">
                <a:ln>
                  <a:noFill/>
                </a:ln>
                <a:solidFill>
                  <a:srgbClr val="3C3E84"/>
                </a:solidFill>
                <a:effectLst/>
                <a:uLnTx/>
                <a:uFillTx/>
                <a:latin typeface="Arial" charset="0"/>
                <a:ea typeface="Arial" charset="0"/>
                <a:cs typeface="Arial" charset="0"/>
              </a:rPr>
              <a:t>Organization</a:t>
            </a:r>
            <a:endParaRPr kumimoji="0" sz="2000" b="1" i="0" u="none" strike="noStrike" kern="1200" cap="none" spc="0" normalizeH="0" baseline="0" noProof="0">
              <a:ln>
                <a:noFill/>
              </a:ln>
              <a:solidFill>
                <a:srgbClr val="3C3E84"/>
              </a:solidFill>
              <a:effectLst/>
              <a:uLnTx/>
              <a:uFillTx/>
              <a:latin typeface="Arial" charset="0"/>
              <a:ea typeface="Arial" charset="0"/>
              <a:cs typeface="Arial" charset="0"/>
            </a:endParaRPr>
          </a:p>
        </p:txBody>
      </p:sp>
      <p:sp>
        <p:nvSpPr>
          <p:cNvPr id="223" name="Google Shape;223;p38"/>
          <p:cNvSpPr txBox="1">
            <a:spLocks noGrp="1"/>
          </p:cNvSpPr>
          <p:nvPr>
            <p:ph type="title"/>
          </p:nvPr>
        </p:nvSpPr>
        <p:spPr/>
        <p:txBody>
          <a:bodyPr/>
          <a:lstStyle/>
          <a:p>
            <a:r>
              <a:rPr lang="en-US"/>
              <a:t>Content Repository</a:t>
            </a:r>
          </a:p>
        </p:txBody>
      </p:sp>
      <p:sp>
        <p:nvSpPr>
          <p:cNvPr id="224" name="Google Shape;224;p38"/>
          <p:cNvSpPr txBox="1">
            <a:spLocks noGrp="1"/>
          </p:cNvSpPr>
          <p:nvPr>
            <p:ph idx="1"/>
          </p:nvPr>
        </p:nvSpPr>
        <p:spPr>
          <a:xfrm>
            <a:off x="676657" y="2011680"/>
            <a:ext cx="4049676" cy="3766185"/>
          </a:xfrm>
        </p:spPr>
        <p:txBody>
          <a:bodyPr/>
          <a:lstStyle/>
          <a:p>
            <a:pPr>
              <a:buClr>
                <a:schemeClr val="accent1"/>
              </a:buClr>
            </a:pPr>
            <a:r>
              <a:rPr lang="en-US" dirty="0"/>
              <a:t>All code, documentation, and community discussion occurs on GitHub.</a:t>
            </a:r>
          </a:p>
          <a:p>
            <a:pPr>
              <a:buClr>
                <a:schemeClr val="accent1"/>
              </a:buClr>
            </a:pPr>
            <a:r>
              <a:rPr lang="en-US" dirty="0"/>
              <a:t>Each project is stored in its own repository.</a:t>
            </a:r>
          </a:p>
        </p:txBody>
      </p:sp>
      <p:grpSp>
        <p:nvGrpSpPr>
          <p:cNvPr id="225" name="Google Shape;225;p38"/>
          <p:cNvGrpSpPr/>
          <p:nvPr/>
        </p:nvGrpSpPr>
        <p:grpSpPr>
          <a:xfrm>
            <a:off x="5010867" y="3152600"/>
            <a:ext cx="2234000" cy="2199600"/>
            <a:chOff x="5352425" y="3184075"/>
            <a:chExt cx="1675500" cy="1649700"/>
          </a:xfrm>
        </p:grpSpPr>
        <p:sp>
          <p:nvSpPr>
            <p:cNvPr id="226" name="Google Shape;226;p38"/>
            <p:cNvSpPr/>
            <p:nvPr/>
          </p:nvSpPr>
          <p:spPr>
            <a:xfrm>
              <a:off x="5352425" y="3184075"/>
              <a:ext cx="1675500" cy="1649700"/>
            </a:xfrm>
            <a:prstGeom prst="can">
              <a:avLst>
                <a:gd name="adj" fmla="val 25000"/>
              </a:avLst>
            </a:prstGeom>
            <a:solidFill>
              <a:srgbClr val="F4CCCC"/>
            </a:solidFill>
            <a:ln w="9525" cap="flat" cmpd="sng">
              <a:solidFill>
                <a:srgbClr val="434343"/>
              </a:solidFill>
              <a:prstDash val="solid"/>
              <a:round/>
              <a:headEnd type="none" w="sm" len="sm"/>
              <a:tailEnd type="none" w="sm" len="sm"/>
            </a:ln>
          </p:spPr>
          <p:txBody>
            <a:bodyPr spcFirstLastPara="1" wrap="square" lIns="121900" tIns="121900" rIns="121900" bIns="609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3C3E84"/>
                  </a:solidFill>
                  <a:effectLst/>
                  <a:uLnTx/>
                  <a:uFillTx/>
                  <a:latin typeface="Arial" charset="0"/>
                  <a:ea typeface="Arial" charset="0"/>
                  <a:cs typeface="Arial" charset="0"/>
                </a:rPr>
                <a:t>Repository</a:t>
              </a:r>
              <a:endParaRPr kumimoji="0" sz="2000" b="1" i="0" u="none" strike="noStrike" kern="1200" cap="none" spc="0" normalizeH="0" baseline="0" noProof="0">
                <a:ln>
                  <a:noFill/>
                </a:ln>
                <a:solidFill>
                  <a:srgbClr val="3C3E84"/>
                </a:solidFill>
                <a:effectLst/>
                <a:uLnTx/>
                <a:uFillTx/>
                <a:latin typeface="Arial" charset="0"/>
                <a:ea typeface="Arial" charset="0"/>
                <a:cs typeface="Arial" charset="0"/>
              </a:endParaRPr>
            </a:p>
          </p:txBody>
        </p:sp>
        <p:pic>
          <p:nvPicPr>
            <p:cNvPr id="227" name="Google Shape;227;p38"/>
            <p:cNvPicPr preferRelativeResize="0"/>
            <p:nvPr/>
          </p:nvPicPr>
          <p:blipFill>
            <a:blip r:embed="rId3">
              <a:alphaModFix/>
            </a:blip>
            <a:stretch>
              <a:fillRect/>
            </a:stretch>
          </p:blipFill>
          <p:spPr>
            <a:xfrm>
              <a:off x="5846104" y="4123598"/>
              <a:ext cx="688150" cy="572025"/>
            </a:xfrm>
            <a:prstGeom prst="rect">
              <a:avLst/>
            </a:prstGeom>
            <a:noFill/>
            <a:ln>
              <a:noFill/>
            </a:ln>
          </p:spPr>
        </p:pic>
      </p:grpSp>
      <p:grpSp>
        <p:nvGrpSpPr>
          <p:cNvPr id="228" name="Google Shape;228;p38"/>
          <p:cNvGrpSpPr/>
          <p:nvPr/>
        </p:nvGrpSpPr>
        <p:grpSpPr>
          <a:xfrm>
            <a:off x="7244867" y="3152600"/>
            <a:ext cx="2234000" cy="2199600"/>
            <a:chOff x="5352425" y="3184075"/>
            <a:chExt cx="1675500" cy="1649700"/>
          </a:xfrm>
        </p:grpSpPr>
        <p:sp>
          <p:nvSpPr>
            <p:cNvPr id="229" name="Google Shape;229;p38"/>
            <p:cNvSpPr/>
            <p:nvPr/>
          </p:nvSpPr>
          <p:spPr>
            <a:xfrm>
              <a:off x="5352425" y="3184075"/>
              <a:ext cx="1675500" cy="1649700"/>
            </a:xfrm>
            <a:prstGeom prst="can">
              <a:avLst>
                <a:gd name="adj" fmla="val 25000"/>
              </a:avLst>
            </a:prstGeom>
            <a:solidFill>
              <a:srgbClr val="D9EAD3"/>
            </a:solidFill>
            <a:ln w="9525" cap="flat" cmpd="sng">
              <a:solidFill>
                <a:srgbClr val="434343"/>
              </a:solidFill>
              <a:prstDash val="solid"/>
              <a:round/>
              <a:headEnd type="none" w="sm" len="sm"/>
              <a:tailEnd type="none" w="sm" len="sm"/>
            </a:ln>
          </p:spPr>
          <p:txBody>
            <a:bodyPr spcFirstLastPara="1" wrap="square" lIns="121900" tIns="121900" rIns="121900" bIns="609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3C3E84"/>
                  </a:solidFill>
                  <a:effectLst/>
                  <a:uLnTx/>
                  <a:uFillTx/>
                  <a:latin typeface="Arial" charset="0"/>
                  <a:ea typeface="Arial" charset="0"/>
                  <a:cs typeface="Arial" charset="0"/>
                </a:rPr>
                <a:t>Repository</a:t>
              </a:r>
              <a:endParaRPr kumimoji="0" sz="2000" b="1" i="0" u="none" strike="noStrike" kern="1200" cap="none" spc="0" normalizeH="0" baseline="0" noProof="0">
                <a:ln>
                  <a:noFill/>
                </a:ln>
                <a:solidFill>
                  <a:srgbClr val="3C3E84"/>
                </a:solidFill>
                <a:effectLst/>
                <a:uLnTx/>
                <a:uFillTx/>
                <a:latin typeface="Arial" charset="0"/>
                <a:ea typeface="Arial" charset="0"/>
                <a:cs typeface="Arial" charset="0"/>
              </a:endParaRPr>
            </a:p>
          </p:txBody>
        </p:sp>
        <p:pic>
          <p:nvPicPr>
            <p:cNvPr id="230" name="Google Shape;230;p38"/>
            <p:cNvPicPr preferRelativeResize="0"/>
            <p:nvPr/>
          </p:nvPicPr>
          <p:blipFill>
            <a:blip r:embed="rId3">
              <a:alphaModFix/>
            </a:blip>
            <a:stretch>
              <a:fillRect/>
            </a:stretch>
          </p:blipFill>
          <p:spPr>
            <a:xfrm>
              <a:off x="5846104" y="4123598"/>
              <a:ext cx="688150" cy="572025"/>
            </a:xfrm>
            <a:prstGeom prst="rect">
              <a:avLst/>
            </a:prstGeom>
            <a:noFill/>
            <a:ln>
              <a:noFill/>
            </a:ln>
          </p:spPr>
        </p:pic>
      </p:grpSp>
      <p:grpSp>
        <p:nvGrpSpPr>
          <p:cNvPr id="231" name="Google Shape;231;p38"/>
          <p:cNvGrpSpPr/>
          <p:nvPr/>
        </p:nvGrpSpPr>
        <p:grpSpPr>
          <a:xfrm>
            <a:off x="9478867" y="3152600"/>
            <a:ext cx="2234000" cy="2199600"/>
            <a:chOff x="5352425" y="3184075"/>
            <a:chExt cx="1675500" cy="1649700"/>
          </a:xfrm>
        </p:grpSpPr>
        <p:sp>
          <p:nvSpPr>
            <p:cNvPr id="232" name="Google Shape;232;p38"/>
            <p:cNvSpPr/>
            <p:nvPr/>
          </p:nvSpPr>
          <p:spPr>
            <a:xfrm>
              <a:off x="5352425" y="3184075"/>
              <a:ext cx="1675500" cy="1649700"/>
            </a:xfrm>
            <a:prstGeom prst="can">
              <a:avLst>
                <a:gd name="adj" fmla="val 25000"/>
              </a:avLst>
            </a:prstGeom>
            <a:solidFill>
              <a:srgbClr val="FFF2CC"/>
            </a:solidFill>
            <a:ln w="9525" cap="flat" cmpd="sng">
              <a:solidFill>
                <a:srgbClr val="434343"/>
              </a:solidFill>
              <a:prstDash val="solid"/>
              <a:round/>
              <a:headEnd type="none" w="sm" len="sm"/>
              <a:tailEnd type="none" w="sm" len="sm"/>
            </a:ln>
          </p:spPr>
          <p:txBody>
            <a:bodyPr spcFirstLastPara="1" wrap="square" lIns="121900" tIns="121900" rIns="121900" bIns="609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3C3E84"/>
                  </a:solidFill>
                  <a:effectLst/>
                  <a:uLnTx/>
                  <a:uFillTx/>
                  <a:latin typeface="Arial" charset="0"/>
                  <a:ea typeface="Arial" charset="0"/>
                  <a:cs typeface="Arial" charset="0"/>
                </a:rPr>
                <a:t>Repository</a:t>
              </a:r>
              <a:endParaRPr kumimoji="0" sz="2000" b="1" i="0" u="none" strike="noStrike" kern="1200" cap="none" spc="0" normalizeH="0" baseline="0" noProof="0">
                <a:ln>
                  <a:noFill/>
                </a:ln>
                <a:solidFill>
                  <a:srgbClr val="3C3E84"/>
                </a:solidFill>
                <a:effectLst/>
                <a:uLnTx/>
                <a:uFillTx/>
                <a:latin typeface="Arial" charset="0"/>
                <a:ea typeface="Arial" charset="0"/>
                <a:cs typeface="Arial" charset="0"/>
              </a:endParaRPr>
            </a:p>
          </p:txBody>
        </p:sp>
        <p:pic>
          <p:nvPicPr>
            <p:cNvPr id="233" name="Google Shape;233;p38"/>
            <p:cNvPicPr preferRelativeResize="0"/>
            <p:nvPr/>
          </p:nvPicPr>
          <p:blipFill>
            <a:blip r:embed="rId3">
              <a:alphaModFix/>
            </a:blip>
            <a:stretch>
              <a:fillRect/>
            </a:stretch>
          </p:blipFill>
          <p:spPr>
            <a:xfrm>
              <a:off x="5846104" y="4123598"/>
              <a:ext cx="688150" cy="572025"/>
            </a:xfrm>
            <a:prstGeom prst="rect">
              <a:avLst/>
            </a:prstGeom>
            <a:noFill/>
            <a:ln>
              <a:noFill/>
            </a:ln>
          </p:spPr>
        </p:pic>
      </p:grpSp>
      <p:sp>
        <p:nvSpPr>
          <p:cNvPr id="234" name="Google Shape;234;p38"/>
          <p:cNvSpPr/>
          <p:nvPr/>
        </p:nvSpPr>
        <p:spPr>
          <a:xfrm>
            <a:off x="5450700" y="2633267"/>
            <a:ext cx="1354320" cy="816408"/>
          </a:xfrm>
          <a:prstGeom prst="flowChartMultidocument">
            <a:avLst/>
          </a:prstGeom>
          <a:solidFill>
            <a:srgbClr val="F4CCCC"/>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srgbClr val="3C3E84"/>
                </a:solidFill>
                <a:effectLst/>
                <a:uLnTx/>
                <a:uFillTx/>
                <a:latin typeface="Arial" charset="0"/>
                <a:ea typeface="Arial" charset="0"/>
                <a:cs typeface="Arial" charset="0"/>
              </a:rPr>
              <a:t>Project</a:t>
            </a:r>
            <a:endParaRPr kumimoji="0" sz="2000" b="0" i="0" u="none" strike="noStrike" kern="1200" cap="none" spc="0" normalizeH="0" baseline="0" noProof="0">
              <a:ln>
                <a:noFill/>
              </a:ln>
              <a:solidFill>
                <a:srgbClr val="3C3E84"/>
              </a:solidFill>
              <a:effectLst/>
              <a:uLnTx/>
              <a:uFillTx/>
              <a:latin typeface="Arial" charset="0"/>
              <a:ea typeface="Arial" charset="0"/>
              <a:cs typeface="Arial" charset="0"/>
            </a:endParaRPr>
          </a:p>
        </p:txBody>
      </p:sp>
      <p:sp>
        <p:nvSpPr>
          <p:cNvPr id="235" name="Google Shape;235;p38"/>
          <p:cNvSpPr/>
          <p:nvPr/>
        </p:nvSpPr>
        <p:spPr>
          <a:xfrm>
            <a:off x="7684700" y="2633267"/>
            <a:ext cx="1354320" cy="816408"/>
          </a:xfrm>
          <a:prstGeom prst="flowChartMultidocument">
            <a:avLst/>
          </a:prstGeom>
          <a:solidFill>
            <a:srgbClr val="D9EAD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srgbClr val="3C3E84"/>
                </a:solidFill>
                <a:effectLst/>
                <a:uLnTx/>
                <a:uFillTx/>
                <a:latin typeface="Arial" charset="0"/>
                <a:ea typeface="Arial" charset="0"/>
                <a:cs typeface="Arial" charset="0"/>
              </a:rPr>
              <a:t>Project</a:t>
            </a:r>
            <a:endParaRPr kumimoji="0" sz="2000" b="0" i="0" u="none" strike="noStrike" kern="1200" cap="none" spc="0" normalizeH="0" baseline="0" noProof="0">
              <a:ln>
                <a:noFill/>
              </a:ln>
              <a:solidFill>
                <a:srgbClr val="3C3E84"/>
              </a:solidFill>
              <a:effectLst/>
              <a:uLnTx/>
              <a:uFillTx/>
              <a:latin typeface="Arial" charset="0"/>
              <a:ea typeface="Arial" charset="0"/>
              <a:cs typeface="Arial" charset="0"/>
            </a:endParaRPr>
          </a:p>
        </p:txBody>
      </p:sp>
      <p:sp>
        <p:nvSpPr>
          <p:cNvPr id="236" name="Google Shape;236;p38"/>
          <p:cNvSpPr/>
          <p:nvPr/>
        </p:nvSpPr>
        <p:spPr>
          <a:xfrm>
            <a:off x="9918700" y="2633267"/>
            <a:ext cx="1354320" cy="816408"/>
          </a:xfrm>
          <a:prstGeom prst="flowChartMultidocument">
            <a:avLst/>
          </a:prstGeom>
          <a:solidFill>
            <a:srgbClr val="FFF2CC"/>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srgbClr val="3C3E84"/>
                </a:solidFill>
                <a:effectLst/>
                <a:uLnTx/>
                <a:uFillTx/>
                <a:latin typeface="Arial" charset="0"/>
                <a:ea typeface="Arial" charset="0"/>
                <a:cs typeface="Arial" charset="0"/>
              </a:rPr>
              <a:t>Project</a:t>
            </a:r>
            <a:endParaRPr kumimoji="0" sz="2000" b="0" i="0" u="none" strike="noStrike" kern="1200" cap="none" spc="0" normalizeH="0" baseline="0" noProof="0">
              <a:ln>
                <a:noFill/>
              </a:ln>
              <a:solidFill>
                <a:srgbClr val="3C3E84"/>
              </a:solidFill>
              <a:effectLst/>
              <a:uLnTx/>
              <a:uFillTx/>
              <a:latin typeface="Arial" charset="0"/>
              <a:ea typeface="Arial" charset="0"/>
              <a:cs typeface="Arial" charset="0"/>
            </a:endParaRPr>
          </a:p>
        </p:txBody>
      </p:sp>
      <p:sp>
        <p:nvSpPr>
          <p:cNvPr id="237" name="Google Shape;237;p38"/>
          <p:cNvSpPr/>
          <p:nvPr/>
        </p:nvSpPr>
        <p:spPr>
          <a:xfrm>
            <a:off x="6017467" y="1863317"/>
            <a:ext cx="220800" cy="640400"/>
          </a:xfrm>
          <a:prstGeom prst="downArrow">
            <a:avLst>
              <a:gd name="adj1" fmla="val 50000"/>
              <a:gd name="adj2" fmla="val 50000"/>
            </a:avLst>
          </a:prstGeom>
          <a:solidFill>
            <a:srgbClr val="E6B8AF"/>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4BA0B3"/>
              </a:solidFill>
              <a:effectLst/>
              <a:uLnTx/>
              <a:uFillTx/>
              <a:latin typeface="Calibri" panose="020F0502020204030204"/>
              <a:ea typeface="+mn-ea"/>
              <a:cs typeface="+mn-cs"/>
            </a:endParaRPr>
          </a:p>
        </p:txBody>
      </p:sp>
      <p:sp>
        <p:nvSpPr>
          <p:cNvPr id="238" name="Google Shape;238;p38"/>
          <p:cNvSpPr/>
          <p:nvPr/>
        </p:nvSpPr>
        <p:spPr>
          <a:xfrm>
            <a:off x="8251467" y="1863317"/>
            <a:ext cx="220800" cy="640400"/>
          </a:xfrm>
          <a:prstGeom prst="downArrow">
            <a:avLst>
              <a:gd name="adj1" fmla="val 50000"/>
              <a:gd name="adj2" fmla="val 50000"/>
            </a:avLst>
          </a:prstGeom>
          <a:solidFill>
            <a:srgbClr val="D9EAD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4BA0B3"/>
              </a:solidFill>
              <a:effectLst/>
              <a:uLnTx/>
              <a:uFillTx/>
              <a:latin typeface="Calibri" panose="020F0502020204030204"/>
              <a:ea typeface="+mn-ea"/>
              <a:cs typeface="+mn-cs"/>
            </a:endParaRPr>
          </a:p>
        </p:txBody>
      </p:sp>
      <p:sp>
        <p:nvSpPr>
          <p:cNvPr id="239" name="Google Shape;239;p38"/>
          <p:cNvSpPr/>
          <p:nvPr/>
        </p:nvSpPr>
        <p:spPr>
          <a:xfrm>
            <a:off x="10485467" y="1863317"/>
            <a:ext cx="220800" cy="640400"/>
          </a:xfrm>
          <a:prstGeom prst="downArrow">
            <a:avLst>
              <a:gd name="adj1" fmla="val 50000"/>
              <a:gd name="adj2" fmla="val 50000"/>
            </a:avLst>
          </a:prstGeom>
          <a:solidFill>
            <a:srgbClr val="FFF2CC"/>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4BA0B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825407"/>
      </p:ext>
    </p:extLst>
  </p:cSld>
  <p:clrMapOvr>
    <a:masterClrMapping/>
  </p:clrMapOvr>
</p:sld>
</file>

<file path=ppt/theme/theme1.xml><?xml version="1.0" encoding="utf-8"?>
<a:theme xmlns:a="http://schemas.openxmlformats.org/drawingml/2006/main" name="1_Office Theme">
  <a:themeElements>
    <a:clrScheme name="Rubrik Build">
      <a:dk1>
        <a:srgbClr val="4BA0B3"/>
      </a:dk1>
      <a:lt1>
        <a:srgbClr val="FFFFFF"/>
      </a:lt1>
      <a:dk2>
        <a:srgbClr val="DB387A"/>
      </a:dk2>
      <a:lt2>
        <a:srgbClr val="E7E6E6"/>
      </a:lt2>
      <a:accent1>
        <a:srgbClr val="3C3E84"/>
      </a:accent1>
      <a:accent2>
        <a:srgbClr val="18213C"/>
      </a:accent2>
      <a:accent3>
        <a:srgbClr val="4BA0B3"/>
      </a:accent3>
      <a:accent4>
        <a:srgbClr val="F6CF45"/>
      </a:accent4>
      <a:accent5>
        <a:srgbClr val="DB387A"/>
      </a:accent5>
      <a:accent6>
        <a:srgbClr val="FFFAFB"/>
      </a:accent6>
      <a:hlink>
        <a:srgbClr val="DB387A"/>
      </a:hlink>
      <a:folHlink>
        <a:srgbClr val="4BA0B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801</Words>
  <Application>Microsoft Office PowerPoint</Application>
  <PresentationFormat>Widescreen</PresentationFormat>
  <Paragraphs>152</Paragraphs>
  <Slides>26</Slides>
  <Notes>5</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Calibri Light</vt:lpstr>
      <vt:lpstr>Gotham</vt:lpstr>
      <vt:lpstr>Gotham Book</vt:lpstr>
      <vt:lpstr>Gotham Medium</vt:lpstr>
      <vt:lpstr>Tahoma</vt:lpstr>
      <vt:lpstr>1_Office Theme</vt:lpstr>
      <vt:lpstr>Metropolitan</vt:lpstr>
      <vt:lpstr>Standard Rubrik Pitch (Slide 1/100)</vt:lpstr>
      <vt:lpstr>Welcome to Rubrik Build APIs, Chatbots and Backups, Oh My!  There is really only one marketing slide</vt:lpstr>
      <vt:lpstr>PowerPoint Presentation</vt:lpstr>
      <vt:lpstr>Taking a Different Approach with APIs</vt:lpstr>
      <vt:lpstr>Rubrik Build</vt:lpstr>
      <vt:lpstr>Rubrik Build</vt:lpstr>
      <vt:lpstr>Global Workshops</vt:lpstr>
      <vt:lpstr>PowerPoint Presentation</vt:lpstr>
      <vt:lpstr>Content Repository</vt:lpstr>
      <vt:lpstr>Documentation</vt:lpstr>
      <vt:lpstr>Contributing</vt:lpstr>
      <vt:lpstr>Code Contributions</vt:lpstr>
      <vt:lpstr>Non-Code Contributions</vt:lpstr>
      <vt:lpstr>Work Together on Features</vt:lpstr>
      <vt:lpstr>As a new Rubrik customer I wanted to be able to set some of these settings and configurations via script and found adding them to the SDK was easier than I thought. :)</vt:lpstr>
      <vt:lpstr>Use Case Overview  Roxie</vt:lpstr>
      <vt:lpstr>What are we working with?</vt:lpstr>
      <vt:lpstr>High Level Diagram</vt:lpstr>
      <vt:lpstr>Demo Time – A look at Roxie (in the Insight Lab)</vt:lpstr>
      <vt:lpstr>Use Case Overview  Rubrik As Built Report</vt:lpstr>
      <vt:lpstr>What is the As Built Report project</vt:lpstr>
      <vt:lpstr>Rubrik As Built Report Module</vt:lpstr>
      <vt:lpstr>Demo Time – A look at the Rubrik As Built Report</vt:lpstr>
      <vt:lpstr>PowerPoint Presentation</vt:lpstr>
      <vt:lpstr>Now What?</vt:lpstr>
      <vt:lpst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Standard Rubrik Pitch (Slide 1/100)</dc:title>
  <dc:creator>mike preston</dc:creator>
  <cp:lastModifiedBy>mike preston</cp:lastModifiedBy>
  <cp:revision>6</cp:revision>
  <dcterms:created xsi:type="dcterms:W3CDTF">2020-02-04T19:21:14Z</dcterms:created>
  <dcterms:modified xsi:type="dcterms:W3CDTF">2020-02-04T20:40:39Z</dcterms:modified>
</cp:coreProperties>
</file>